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1" r:id="rId3"/>
  </p:sldMasterIdLst>
  <p:notesMasterIdLst>
    <p:notesMasterId r:id="rId8"/>
  </p:notesMasterIdLst>
  <p:handoutMasterIdLst>
    <p:handoutMasterId r:id="rId50"/>
  </p:handoutMasterIdLst>
  <p:sldIdLst>
    <p:sldId id="256" r:id="rId4"/>
    <p:sldId id="751" r:id="rId5"/>
    <p:sldId id="844" r:id="rId6"/>
    <p:sldId id="279" r:id="rId7"/>
    <p:sldId id="759" r:id="rId9"/>
    <p:sldId id="923" r:id="rId10"/>
    <p:sldId id="920" r:id="rId11"/>
    <p:sldId id="921" r:id="rId12"/>
    <p:sldId id="760" r:id="rId13"/>
    <p:sldId id="924" r:id="rId14"/>
    <p:sldId id="781" r:id="rId15"/>
    <p:sldId id="896" r:id="rId16"/>
    <p:sldId id="897" r:id="rId17"/>
    <p:sldId id="925" r:id="rId18"/>
    <p:sldId id="926" r:id="rId19"/>
    <p:sldId id="927" r:id="rId20"/>
    <p:sldId id="901" r:id="rId21"/>
    <p:sldId id="902" r:id="rId22"/>
    <p:sldId id="903" r:id="rId23"/>
    <p:sldId id="904" r:id="rId24"/>
    <p:sldId id="905" r:id="rId25"/>
    <p:sldId id="928" r:id="rId26"/>
    <p:sldId id="906" r:id="rId27"/>
    <p:sldId id="947" r:id="rId28"/>
    <p:sldId id="916" r:id="rId29"/>
    <p:sldId id="929" r:id="rId30"/>
    <p:sldId id="930" r:id="rId31"/>
    <p:sldId id="931" r:id="rId32"/>
    <p:sldId id="932" r:id="rId33"/>
    <p:sldId id="933" r:id="rId34"/>
    <p:sldId id="934" r:id="rId35"/>
    <p:sldId id="935" r:id="rId36"/>
    <p:sldId id="936" r:id="rId37"/>
    <p:sldId id="937" r:id="rId38"/>
    <p:sldId id="938" r:id="rId39"/>
    <p:sldId id="939" r:id="rId40"/>
    <p:sldId id="941" r:id="rId41"/>
    <p:sldId id="940" r:id="rId42"/>
    <p:sldId id="943" r:id="rId43"/>
    <p:sldId id="942" r:id="rId44"/>
    <p:sldId id="944" r:id="rId45"/>
    <p:sldId id="945" r:id="rId46"/>
    <p:sldId id="948" r:id="rId47"/>
    <p:sldId id="946" r:id="rId48"/>
    <p:sldId id="270" r:id="rId49"/>
  </p:sldIdLst>
  <p:sldSz cx="12192000" cy="6858000"/>
  <p:notesSz cx="7103745" cy="10234295"/>
  <p:embeddedFontLst>
    <p:embeddedFont>
      <p:font typeface="黑体" panose="02010609060101010101" charset="-122"/>
      <p:regular r:id="rId55"/>
    </p:embeddedFont>
    <p:embeddedFont>
      <p:font typeface="微软雅黑" panose="020B0503020204020204" charset="-122"/>
      <p:regular r:id="rId56"/>
    </p:embeddedFont>
    <p:embeddedFont>
      <p:font typeface="华文细黑" panose="02010600040101010101" charset="-122"/>
      <p:regular r:id="rId57"/>
    </p:embeddedFont>
    <p:embeddedFont>
      <p:font typeface="楷体_GB2312" panose="02010609030101010101" pitchFamily="49" charset="-122"/>
      <p:regular r:id="rId58"/>
    </p:embeddedFont>
    <p:embeddedFont>
      <p:font typeface="Tahoma" panose="020B0604030504040204" pitchFamily="34" charset="0"/>
      <p:regular r:id="rId59"/>
      <p:bold r:id="rId6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75B6"/>
    <a:srgbClr val="DAE3F3"/>
    <a:srgbClr val="F3B96D"/>
    <a:srgbClr val="8EC0B9"/>
    <a:srgbClr val="CCCC9F"/>
    <a:srgbClr val="DB4105"/>
    <a:srgbClr val="5A84AF"/>
    <a:srgbClr val="E4EDF4"/>
    <a:srgbClr val="7ACA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81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582" y="60"/>
      </p:cViewPr>
      <p:guideLst>
        <p:guide orient="horz" pos="219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0" Type="http://schemas.openxmlformats.org/officeDocument/2006/relationships/font" Target="fonts/font6.fntdata"/><Relationship Id="rId6" Type="http://schemas.openxmlformats.org/officeDocument/2006/relationships/slide" Target="slides/slide3.xml"/><Relationship Id="rId59" Type="http://schemas.openxmlformats.org/officeDocument/2006/relationships/font" Target="fonts/font5.fntdata"/><Relationship Id="rId58" Type="http://schemas.openxmlformats.org/officeDocument/2006/relationships/font" Target="fonts/font4.fntdata"/><Relationship Id="rId57" Type="http://schemas.openxmlformats.org/officeDocument/2006/relationships/font" Target="fonts/font3.fntdata"/><Relationship Id="rId56" Type="http://schemas.openxmlformats.org/officeDocument/2006/relationships/font" Target="fonts/font2.fntdata"/><Relationship Id="rId55" Type="http://schemas.openxmlformats.org/officeDocument/2006/relationships/font" Target="fonts/font1.fntdata"/><Relationship Id="rId54" Type="http://schemas.openxmlformats.org/officeDocument/2006/relationships/commentAuthors" Target="commentAuthors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73C0D0-D39E-4E70-9BCA-283D268ED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emf"/><Relationship Id="rId6" Type="http://schemas.openxmlformats.org/officeDocument/2006/relationships/tags" Target="../tags/tag3.xml"/><Relationship Id="rId5" Type="http://schemas.openxmlformats.org/officeDocument/2006/relationships/image" Target="../media/image6.emf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黑体" panose="02010609060101010101" charset="-122"/>
                <a:sym typeface="黑体" panose="02010609060101010101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899775" y="5443538"/>
            <a:ext cx="1292225" cy="1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0350" y="114300"/>
            <a:ext cx="546100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42700" y="53975"/>
            <a:ext cx="61595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635" y="4853940"/>
            <a:ext cx="12192635" cy="2004060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5"/>
          <a:stretch>
            <a:fillRect/>
          </a:stretch>
        </p:blipFill>
        <p:spPr>
          <a:xfrm>
            <a:off x="2893783" y="3982065"/>
            <a:ext cx="6371303" cy="2875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9" name="Freeform 244"/>
          <p:cNvSpPr/>
          <p:nvPr userDrawn="1"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kern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7" r="71389" b="42089"/>
          <a:stretch>
            <a:fillRect/>
          </a:stretch>
        </p:blipFill>
        <p:spPr>
          <a:xfrm>
            <a:off x="0" y="473204"/>
            <a:ext cx="2251881" cy="321912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313055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11.jpeg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12.png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13.png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15.png"/><Relationship Id="rId3" Type="http://schemas.openxmlformats.org/officeDocument/2006/relationships/image" Target="../media/image14.jpeg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17.jpeg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25.jpeg"/><Relationship Id="rId7" Type="http://schemas.openxmlformats.org/officeDocument/2006/relationships/image" Target="../media/image24.jpeg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6.jpeg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7.png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9.png"/><Relationship Id="rId3" Type="http://schemas.openxmlformats.org/officeDocument/2006/relationships/image" Target="../media/image28.jpeg"/><Relationship Id="rId2" Type="http://schemas.openxmlformats.org/officeDocument/2006/relationships/tags" Target="../tags/tag56.xml"/><Relationship Id="rId1" Type="http://schemas.openxmlformats.org/officeDocument/2006/relationships/tags" Target="../tags/tag55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0.jpeg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1.png"/><Relationship Id="rId2" Type="http://schemas.openxmlformats.org/officeDocument/2006/relationships/tags" Target="../tags/tag60.xml"/><Relationship Id="rId1" Type="http://schemas.openxmlformats.org/officeDocument/2006/relationships/tags" Target="../tags/tag5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62.xml"/><Relationship Id="rId1" Type="http://schemas.openxmlformats.org/officeDocument/2006/relationships/tags" Target="../tags/tag6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162175" y="1555750"/>
            <a:ext cx="62788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临床医学概论</a:t>
            </a:r>
            <a:endParaRPr lang="zh-CN" altLang="en-US" sz="40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898265" y="3695164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中</a:t>
              </a:r>
              <a:r>
                <a:rPr lang="zh-CN" altLang="en-US" sz="240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南大学出</a:t>
              </a:r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00721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类风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湿性关节炎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73870" y="1952625"/>
            <a:ext cx="5957887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06400" algn="just" fontAlgn="auto">
              <a:lnSpc>
                <a:spcPct val="150000"/>
              </a:lnSpc>
            </a:pPr>
            <a:r>
              <a:rPr lang="zh-CN" altLang="en-US" sz="2000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案例导入：</a:t>
            </a:r>
            <a:endParaRPr lang="en-US" altLang="zh-CN" sz="2000" b="1" smtClean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</a:pP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患者，女性，</a:t>
            </a:r>
            <a:r>
              <a:rPr lang="en-US" altLang="zh-CN" sz="2000" smtClean="0">
                <a:latin typeface="微软雅黑" panose="020B0503020204020204" charset="-122"/>
                <a:ea typeface="微软雅黑" panose="020B0503020204020204" charset="-122"/>
              </a:rPr>
              <a:t>35</a:t>
            </a: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岁。关节疼痛、肿胀、僵硬近</a:t>
            </a:r>
            <a:r>
              <a:rPr lang="en-US" altLang="zh-CN" sz="2000" smtClean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年，加重</a:t>
            </a:r>
            <a:r>
              <a:rPr lang="en-US" altLang="zh-CN" sz="2000" smtClean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个月来院就诊。查体：</a:t>
            </a:r>
            <a:r>
              <a:rPr lang="en-US" altLang="zh-CN" sz="2000" smtClean="0">
                <a:latin typeface="微软雅黑" panose="020B0503020204020204" charset="-122"/>
                <a:ea typeface="微软雅黑" panose="020B0503020204020204" charset="-122"/>
              </a:rPr>
              <a:t>T37.5</a:t>
            </a:r>
            <a:r>
              <a:rPr lang="zh-CN" altLang="en-US" b="1" smtClean="0"/>
              <a:t>℃</a:t>
            </a: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mtClean="0">
                <a:latin typeface="微软雅黑" panose="020B0503020204020204" charset="-122"/>
                <a:ea typeface="微软雅黑" panose="020B0503020204020204" charset="-122"/>
              </a:rPr>
              <a:t>P98</a:t>
            </a: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次</a:t>
            </a:r>
            <a:r>
              <a:rPr lang="en-US" altLang="zh-CN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分，</a:t>
            </a:r>
            <a:r>
              <a:rPr lang="en-US" altLang="zh-CN" smtClean="0">
                <a:latin typeface="微软雅黑" panose="020B0503020204020204" charset="-122"/>
                <a:ea typeface="微软雅黑" panose="020B0503020204020204" charset="-122"/>
              </a:rPr>
              <a:t>R20</a:t>
            </a: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次</a:t>
            </a:r>
            <a:r>
              <a:rPr lang="en-US" altLang="zh-CN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分，</a:t>
            </a:r>
            <a:r>
              <a:rPr lang="en-US" altLang="zh-CN" smtClean="0">
                <a:latin typeface="微软雅黑" panose="020B0503020204020204" charset="-122"/>
                <a:ea typeface="微软雅黑" panose="020B0503020204020204" charset="-122"/>
              </a:rPr>
              <a:t>BP110/80mmHg</a:t>
            </a: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。皮肤粘膜无异常，心肺检查无异常，手掌、手指、近端指间关节肿胀、压痛阳性，活动受限，关节无畸形</a:t>
            </a: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00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</a:pPr>
            <a:r>
              <a:rPr lang="zh-CN" altLang="en-US" sz="2000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思</a:t>
            </a:r>
            <a:r>
              <a:rPr lang="zh-CN" altLang="en-US" sz="2000" b="1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考题</a:t>
            </a:r>
            <a:endParaRPr lang="zh-CN" altLang="en-US" sz="2000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/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en-US" altLang="zh-CN" sz="2000" smtClean="0"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 该患者考虑诊断何种疾病？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 algn="just"/>
            <a:r>
              <a:rPr lang="en-US" altLang="zh-CN" sz="2000" smtClean="0">
                <a:latin typeface="微软雅黑" panose="020B0503020204020204" charset="-122"/>
                <a:ea typeface="微软雅黑" panose="020B0503020204020204" charset="-122"/>
              </a:rPr>
              <a:t>2. </a:t>
            </a: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如何治疗该疾病？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Picture 4" descr="滑膜炎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42884" y="2332877"/>
            <a:ext cx="3798933" cy="364056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randomBa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05136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一、概述、病因和发病机制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占位符 3"/>
          <p:cNvSpPr txBox="1"/>
          <p:nvPr/>
        </p:nvSpPr>
        <p:spPr>
          <a:xfrm>
            <a:off x="661195" y="1715770"/>
            <a:ext cx="10870564" cy="4410393"/>
          </a:xfrm>
          <a:prstGeom prst="rect">
            <a:avLst/>
          </a:prstGeom>
        </p:spPr>
        <p:txBody>
          <a:bodyPr vert="horz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smtClean="0">
                <a:solidFill>
                  <a:schemeClr val="tx1">
                    <a:lumMod val="75000"/>
                  </a:schemeClr>
                </a:solidFill>
                <a:ea typeface="宋体" panose="02010600030101010101" pitchFamily="2" charset="-122"/>
                <a:sym typeface="+mn-ea"/>
              </a:rPr>
              <a:t>定义：类风湿关节炎（rheumatoid arthritis，RA）累及周围关节为主的多系统、炎症性自身免疫性疾病。</a:t>
            </a:r>
            <a:endParaRPr lang="en-US" altLang="zh-CN" sz="2400" smtClean="0">
              <a:solidFill>
                <a:schemeClr val="tx1">
                  <a:lumMod val="75000"/>
                </a:schemeClr>
              </a:solidFill>
              <a:ea typeface="宋体" panose="02010600030101010101" pitchFamily="2" charset="-122"/>
              <a:sym typeface="+mn-ea"/>
            </a:endParaRPr>
          </a:p>
          <a:p>
            <a:r>
              <a:rPr lang="zh-CN" altLang="en-US" sz="2400" smtClean="0">
                <a:solidFill>
                  <a:schemeClr val="tx1">
                    <a:lumMod val="75000"/>
                  </a:schemeClr>
                </a:solidFill>
                <a:ea typeface="宋体" panose="02010600030101010101" pitchFamily="2" charset="-122"/>
                <a:sym typeface="+mn-ea"/>
              </a:rPr>
              <a:t>特征：对称性、周围性、多个关节慢性炎症。</a:t>
            </a:r>
            <a:endParaRPr lang="en-US" altLang="zh-CN" sz="2400" smtClean="0">
              <a:solidFill>
                <a:schemeClr val="tx1">
                  <a:lumMod val="75000"/>
                </a:schemeClr>
              </a:solidFill>
              <a:ea typeface="宋体" panose="02010600030101010101" pitchFamily="2" charset="-122"/>
              <a:sym typeface="+mn-ea"/>
            </a:endParaRPr>
          </a:p>
          <a:p>
            <a:r>
              <a:rPr lang="zh-CN" altLang="en-US" sz="2400" smtClean="0">
                <a:solidFill>
                  <a:schemeClr val="tx1">
                    <a:lumMod val="75000"/>
                  </a:schemeClr>
                </a:solidFill>
                <a:ea typeface="宋体" panose="02010600030101010101" pitchFamily="2" charset="-122"/>
                <a:sym typeface="+mn-ea"/>
              </a:rPr>
              <a:t>临床表现：为受累关节疼痛、肿胀、功能下降，呈持续性，反复发作的过程。</a:t>
            </a:r>
            <a:endParaRPr lang="en-US" altLang="zh-CN" sz="2400" smtClean="0">
              <a:solidFill>
                <a:schemeClr val="tx1">
                  <a:lumMod val="75000"/>
                </a:schemeClr>
              </a:solidFill>
              <a:ea typeface="宋体" panose="02010600030101010101" pitchFamily="2" charset="-122"/>
              <a:sym typeface="+mn-ea"/>
            </a:endParaRPr>
          </a:p>
          <a:p>
            <a:r>
              <a:rPr lang="zh-CN" altLang="en-US" sz="2400" smtClean="0">
                <a:solidFill>
                  <a:schemeClr val="tx1">
                    <a:lumMod val="75000"/>
                  </a:schemeClr>
                </a:solidFill>
                <a:ea typeface="宋体" panose="02010600030101010101" pitchFamily="2" charset="-122"/>
                <a:sym typeface="+mn-ea"/>
              </a:rPr>
              <a:t>基本病理：慢性滑膜炎，浸及下层的软骨和骨骼，造成关节畸形和功能障碍并伴关节外系统损害。</a:t>
            </a:r>
            <a:endParaRPr lang="zh-CN" altLang="en-US" sz="2400" smtClean="0">
              <a:solidFill>
                <a:schemeClr val="tx1">
                  <a:lumMod val="75000"/>
                </a:schemeClr>
              </a:solidFill>
              <a:ea typeface="宋体" panose="02010600030101010101" pitchFamily="2" charset="-122"/>
              <a:sym typeface="+mn-ea"/>
            </a:endParaRPr>
          </a:p>
          <a:p>
            <a:r>
              <a:rPr lang="zh-CN" altLang="en-US" sz="2400" smtClean="0">
                <a:solidFill>
                  <a:schemeClr val="tx1">
                    <a:lumMod val="75000"/>
                  </a:schemeClr>
                </a:solidFill>
                <a:ea typeface="宋体" panose="02010600030101010101" pitchFamily="2" charset="-122"/>
                <a:sym typeface="+mn-ea"/>
              </a:rPr>
              <a:t>发病年龄多在35—50岁女性，男女比例</a:t>
            </a:r>
            <a:r>
              <a:rPr lang="en-US" altLang="zh-CN" sz="2400" smtClean="0">
                <a:solidFill>
                  <a:schemeClr val="tx1">
                    <a:lumMod val="75000"/>
                  </a:schemeClr>
                </a:solidFill>
                <a:ea typeface="宋体" panose="02010600030101010101" pitchFamily="2" charset="-122"/>
                <a:sym typeface="+mn-ea"/>
              </a:rPr>
              <a:t>1:3</a:t>
            </a:r>
            <a:endParaRPr lang="en-US" altLang="zh-CN" sz="2400" smtClean="0">
              <a:solidFill>
                <a:schemeClr val="tx1">
                  <a:lumMod val="75000"/>
                </a:schemeClr>
              </a:solidFill>
              <a:ea typeface="宋体" panose="02010600030101010101" pitchFamily="2" charset="-122"/>
              <a:sym typeface="+mn-ea"/>
            </a:endParaRPr>
          </a:p>
          <a:p>
            <a:r>
              <a:rPr lang="zh-CN" altLang="en-US" sz="2400" smtClean="0">
                <a:solidFill>
                  <a:schemeClr val="tx1">
                    <a:lumMod val="75000"/>
                  </a:schemeClr>
                </a:solidFill>
                <a:ea typeface="宋体" panose="02010600030101010101" pitchFamily="2" charset="-122"/>
                <a:sym typeface="+mn-ea"/>
              </a:rPr>
              <a:t>病因及病机：不清。与遗传易感性，环境如感染等有关。</a:t>
            </a:r>
            <a:endParaRPr lang="en-US" altLang="zh-CN" sz="2400" smtClean="0">
              <a:solidFill>
                <a:schemeClr val="tx1">
                  <a:lumMod val="75000"/>
                </a:schemeClr>
              </a:solidFill>
              <a:ea typeface="宋体" panose="02010600030101010101" pitchFamily="2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24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9838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临床表现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2106295"/>
            <a:ext cx="3304540" cy="3616325"/>
          </a:xfrm>
          <a:prstGeom prst="rect">
            <a:avLst/>
          </a:prstGeom>
        </p:spPr>
      </p:pic>
      <p:sp>
        <p:nvSpPr>
          <p:cNvPr id="6" name="文本占位符 3"/>
          <p:cNvSpPr txBox="1"/>
          <p:nvPr/>
        </p:nvSpPr>
        <p:spPr>
          <a:xfrm>
            <a:off x="4523740" y="1715770"/>
            <a:ext cx="7008019" cy="4257675"/>
          </a:xfrm>
          <a:prstGeom prst="rect">
            <a:avLst/>
          </a:prstGeom>
        </p:spPr>
        <p:txBody>
          <a:bodyPr vert="horz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endParaRPr lang="en-US" altLang="zh-CN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3200" smtClean="0">
                <a:solidFill>
                  <a:schemeClr val="tx1">
                    <a:lumMod val="75000"/>
                  </a:schemeClr>
                </a:solidFill>
                <a:ea typeface="宋体" panose="02010600030101010101" pitchFamily="2" charset="-122"/>
                <a:sym typeface="+mn-ea"/>
              </a:rPr>
              <a:t>起病缓慢，有感染、劳累、创伤等病史。低热、乏力、全身不适、食欲减退等前驱症状。少数病人急性起病，出现多关节的症状。</a:t>
            </a:r>
            <a:b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</a:b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9838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临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床表现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3930" y="1926590"/>
            <a:ext cx="7278733" cy="391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zh-CN" altLang="en-US" b="1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一</a:t>
            </a:r>
            <a:r>
              <a:rPr lang="zh-CN" altLang="en-US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zh-CN" altLang="en-US" b="1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关</a:t>
            </a:r>
            <a:r>
              <a:rPr lang="zh-CN" altLang="en-US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节表现</a:t>
            </a:r>
            <a:endParaRPr lang="en-US" altLang="zh-CN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kern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典</a:t>
            </a:r>
            <a:r>
              <a:rPr lang="zh-CN" altLang="en-US" ker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型表现为</a:t>
            </a:r>
            <a:r>
              <a:rPr lang="zh-CN" altLang="en-US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对称性多关节炎</a:t>
            </a:r>
            <a:r>
              <a:rPr lang="zh-CN" altLang="en-US" ker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。最常侵犯的关节是</a:t>
            </a:r>
            <a:r>
              <a:rPr lang="zh-CN" altLang="en-US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腕、近端指间、掌指关节</a:t>
            </a:r>
            <a:r>
              <a:rPr lang="zh-CN" altLang="en-US" ker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，其次跖趾、膝、踝、肘、肩、髋等关节。主要表现有</a:t>
            </a:r>
            <a:r>
              <a:rPr lang="zh-CN" altLang="en-US" kern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：</a:t>
            </a:r>
            <a:endParaRPr lang="en-US" altLang="zh-CN" kern="0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kern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en-US" altLang="zh-CN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r>
              <a:rPr lang="zh-CN" altLang="en-US" kern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晨</a:t>
            </a:r>
            <a:r>
              <a:rPr lang="zh-CN" altLang="en-US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僵：</a:t>
            </a:r>
            <a:r>
              <a:rPr lang="zh-CN" altLang="en-US" ker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早晨起床后病变关节僵硬明显，持续时间多超过１小时，活动后症状减轻。</a:t>
            </a:r>
            <a:endParaRPr lang="zh-CN" altLang="en-US" ker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indent="805180">
              <a:defRPr/>
            </a:pPr>
            <a:r>
              <a:rPr lang="zh-CN" altLang="en-US" ker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晨僵持续时间与关节炎症的严重程度呈正比，是观察本病</a:t>
            </a:r>
            <a:r>
              <a:rPr lang="zh-CN" altLang="en-US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活动的指标</a:t>
            </a:r>
            <a:r>
              <a:rPr lang="zh-CN" altLang="en-US" ker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之一</a:t>
            </a:r>
            <a:r>
              <a:rPr lang="zh-CN" altLang="en-US" kern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。</a:t>
            </a:r>
            <a:endParaRPr lang="en-US" altLang="zh-CN" kern="0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0">
              <a:defRPr/>
            </a:pPr>
            <a:r>
              <a:rPr lang="zh-CN" altLang="en-US" sz="20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en-US" altLang="zh-CN" sz="20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0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关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节肿痛：</a:t>
            </a:r>
            <a:r>
              <a:rPr lang="zh-CN" altLang="en-US" b="1" kern="0">
                <a:solidFill>
                  <a:srgbClr val="FF0000"/>
                </a:solidFill>
              </a:rPr>
              <a:t>关节痛</a:t>
            </a:r>
            <a:r>
              <a:rPr lang="zh-CN" altLang="en-US" b="1" kern="0"/>
              <a:t>是</a:t>
            </a:r>
            <a:r>
              <a:rPr lang="zh-CN" altLang="en-US" b="1" kern="0">
                <a:solidFill>
                  <a:srgbClr val="FF0000"/>
                </a:solidFill>
              </a:rPr>
              <a:t>最早</a:t>
            </a:r>
            <a:r>
              <a:rPr lang="zh-CN" altLang="en-US" b="1" kern="0"/>
              <a:t>症状，</a:t>
            </a:r>
            <a:r>
              <a:rPr lang="zh-CN" altLang="en-US" b="1" ker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多发生在</a:t>
            </a:r>
            <a:r>
              <a:rPr lang="zh-CN" altLang="en-US" b="1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近端指关节</a:t>
            </a:r>
            <a:r>
              <a:rPr lang="zh-CN" altLang="en-US" b="1" ker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，呈对称性、持续性的钝痛或胀痛。</a:t>
            </a:r>
            <a:endParaRPr lang="zh-CN" altLang="en-US" b="1" ker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0" indent="80518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zh-CN" altLang="en-US" b="1" ker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关节炎性肿大而附近肌肉萎缩，关节呈梭形如</a:t>
            </a:r>
            <a:r>
              <a:rPr lang="zh-CN" altLang="en-US" b="1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梭状指</a:t>
            </a:r>
            <a:r>
              <a:rPr lang="zh-CN" altLang="en-US" b="1" ker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。</a:t>
            </a:r>
            <a:endParaRPr lang="zh-CN" altLang="en-US" b="1" ker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indent="805180">
              <a:defRPr/>
            </a:pPr>
            <a:endParaRPr lang="zh-CN" altLang="en-US" kern="0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8" name="Picture 2" descr="http://p4.so.qhmsg.com/bdr/_240_/t0171ab7761c596463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94030" y="2348179"/>
            <a:ext cx="2986361" cy="299285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randomBa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9838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临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床表现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1195" y="1715770"/>
            <a:ext cx="7529218" cy="4496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zh-CN" altLang="en-US" b="1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一</a:t>
            </a:r>
            <a:r>
              <a:rPr lang="zh-CN" altLang="en-US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zh-CN" altLang="en-US" b="1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关</a:t>
            </a:r>
            <a:r>
              <a:rPr lang="zh-CN" altLang="en-US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节表现</a:t>
            </a:r>
            <a:endParaRPr lang="en-US" altLang="zh-CN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关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节畸</a:t>
            </a:r>
            <a:r>
              <a:rPr lang="zh-CN" altLang="en-US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形</a:t>
            </a:r>
            <a:endParaRPr lang="en-US" altLang="zh-CN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kern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多</a:t>
            </a:r>
            <a:r>
              <a:rPr lang="zh-CN" altLang="en-US" b="1" ker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见于晚期病人。因关节及周围组织病变，使关节不能保持正常位置，出现手指关节半脱位，如</a:t>
            </a:r>
            <a:r>
              <a:rPr lang="zh-CN" altLang="en-US" b="1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尺侧偏斜、屈曲畸形、天鹅颈样畸形</a:t>
            </a:r>
            <a:r>
              <a:rPr lang="zh-CN" altLang="en-US" b="1" ker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等，同时引起该关节功能障碍</a:t>
            </a:r>
            <a:r>
              <a:rPr lang="zh-CN" altLang="en-US" b="1" kern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。</a:t>
            </a:r>
            <a:endParaRPr lang="en-US" altLang="zh-CN" b="1" kern="0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None/>
            </a:pPr>
            <a:r>
              <a:rPr lang="en-US" altLang="zh-CN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4.</a:t>
            </a:r>
            <a:r>
              <a:rPr lang="zh-CN" altLang="en-US" kern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+mn-ea"/>
              </a:rPr>
              <a:t>关</a:t>
            </a:r>
            <a:r>
              <a:rPr lang="zh-CN" altLang="en-US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+mn-ea"/>
              </a:rPr>
              <a:t>节</a:t>
            </a:r>
            <a:r>
              <a:rPr lang="zh-CN" altLang="en-US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功能障碍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buNone/>
            </a:pPr>
            <a:r>
              <a:rPr lang="zh-CN" altLang="en-US" kern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+mn-ea"/>
              </a:rPr>
              <a:t>    美</a:t>
            </a:r>
            <a:r>
              <a:rPr lang="zh-CN" altLang="en-US" ker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+mn-ea"/>
              </a:rPr>
              <a:t>国风湿病学会将关节功能障碍，根据影响生活程度分四级：</a:t>
            </a:r>
            <a:endParaRPr lang="en-US" altLang="zh-CN" ker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sym typeface="+mn-ea"/>
            </a:endParaRPr>
          </a:p>
          <a:p>
            <a:pPr>
              <a:buNone/>
            </a:pPr>
            <a:r>
              <a:rPr lang="zh-CN" altLang="en-US" ker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+mn-ea"/>
              </a:rPr>
              <a:t>Ⅰ级：关节功能完整，一般活动无障碍；</a:t>
            </a:r>
            <a:endParaRPr lang="en-US" altLang="zh-CN" ker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sym typeface="+mn-ea"/>
            </a:endParaRPr>
          </a:p>
          <a:p>
            <a:pPr>
              <a:buNone/>
            </a:pPr>
            <a:r>
              <a:rPr lang="zh-CN" altLang="en-US" ker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+mn-ea"/>
              </a:rPr>
              <a:t>Ⅱ级：关节活动不适或障碍，但尚能完成一般活动；</a:t>
            </a:r>
            <a:endParaRPr lang="en-US" altLang="zh-CN" ker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sym typeface="+mn-ea"/>
            </a:endParaRPr>
          </a:p>
          <a:p>
            <a:pPr>
              <a:buNone/>
            </a:pPr>
            <a:r>
              <a:rPr lang="zh-CN" altLang="en-US" ker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+mn-ea"/>
              </a:rPr>
              <a:t>Ⅲ级：功能活动明显受阻，但大部分生活自理；</a:t>
            </a:r>
            <a:endParaRPr lang="en-US" altLang="zh-CN" ker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sym typeface="+mn-ea"/>
            </a:endParaRPr>
          </a:p>
          <a:p>
            <a:pPr>
              <a:buNone/>
            </a:pPr>
            <a:r>
              <a:rPr lang="zh-CN" altLang="en-US" ker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+mn-ea"/>
              </a:rPr>
              <a:t>Ⅳ级：生活不能自理或卧床。</a:t>
            </a:r>
            <a:endParaRPr lang="zh-CN" altLang="en-US" ker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0" indent="80518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altLang="zh-CN" b="1" ker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indent="805180">
              <a:defRPr/>
            </a:pPr>
            <a:endParaRPr lang="zh-CN" altLang="en-US" kern="0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6" name="图片 5" descr="t016cfdc3e4535398a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92890" y="1732960"/>
            <a:ext cx="3136392" cy="2194560"/>
          </a:xfrm>
          <a:prstGeom prst="rect">
            <a:avLst/>
          </a:prstGeom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92890" y="3975792"/>
            <a:ext cx="3136392" cy="1978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/>
          <p:nvPr/>
        </p:nvGrpSpPr>
        <p:grpSpPr bwMode="auto">
          <a:xfrm>
            <a:off x="731520" y="862149"/>
            <a:ext cx="10123714" cy="5630092"/>
            <a:chOff x="96" y="86"/>
            <a:chExt cx="5616" cy="4186"/>
          </a:xfrm>
        </p:grpSpPr>
        <p:pic>
          <p:nvPicPr>
            <p:cNvPr id="3" name="Picture 5" descr="RA手4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96" y="86"/>
              <a:ext cx="5616" cy="41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Text Box 6"/>
            <p:cNvSpPr txBox="1">
              <a:spLocks noChangeArrowheads="1"/>
            </p:cNvSpPr>
            <p:nvPr/>
          </p:nvSpPr>
          <p:spPr bwMode="auto">
            <a:xfrm>
              <a:off x="1824" y="1776"/>
              <a:ext cx="1056" cy="298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kumimoji="1" lang="zh-CN" altLang="en-US" sz="26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anose="020B0604030504040204" pitchFamily="34" charset="0"/>
                  <a:ea typeface="楷体_GB2312" panose="02010609030101010101" pitchFamily="49" charset="-122"/>
                </a:rPr>
                <a:t>梭形肿胀</a:t>
              </a:r>
              <a:endParaRPr kumimoji="1" lang="zh-CN" altLang="en-US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440" y="3916"/>
              <a:ext cx="1440" cy="301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kumimoji="1" lang="zh-CN" altLang="en-US" sz="26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anose="020B0604030504040204" pitchFamily="34" charset="0"/>
                  <a:ea typeface="楷体_GB2312" panose="02010609030101010101" pitchFamily="49" charset="-122"/>
                </a:rPr>
                <a:t>天鹅颈样畸形</a:t>
              </a:r>
              <a:endParaRPr kumimoji="1" lang="zh-CN" altLang="en-US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6" name="Text Box 8"/>
            <p:cNvSpPr txBox="1">
              <a:spLocks noChangeArrowheads="1"/>
            </p:cNvSpPr>
            <p:nvPr/>
          </p:nvSpPr>
          <p:spPr bwMode="auto">
            <a:xfrm>
              <a:off x="4656" y="1776"/>
              <a:ext cx="1056" cy="298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kumimoji="1" lang="zh-CN" altLang="en-US" sz="26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anose="020B0604030504040204" pitchFamily="34" charset="0"/>
                  <a:ea typeface="楷体_GB2312" panose="02010609030101010101" pitchFamily="49" charset="-122"/>
                </a:rPr>
                <a:t>尺侧偏斜</a:t>
              </a:r>
              <a:endParaRPr kumimoji="1" lang="zh-CN" altLang="en-US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ea typeface="楷体_GB2312" panose="0201060903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9838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临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床表现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3930" y="1926590"/>
            <a:ext cx="7278733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zh-CN" altLang="en-US" b="1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二</a:t>
            </a:r>
            <a:r>
              <a:rPr lang="zh-CN" altLang="en-US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zh-CN" altLang="en-US" b="1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关</a:t>
            </a:r>
            <a:r>
              <a:rPr lang="zh-CN" altLang="en-US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节外表现</a:t>
            </a:r>
            <a:endParaRPr lang="en-US" altLang="zh-CN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kern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</a:t>
            </a:r>
            <a:r>
              <a:rPr lang="zh-CN" altLang="en-US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类风</a:t>
            </a:r>
            <a:r>
              <a:rPr lang="zh-CN" altLang="en-US" kern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湿结节：</a:t>
            </a:r>
            <a:endParaRPr lang="en-US" altLang="zh-CN" kern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zh-CN" b="1">
                <a:solidFill>
                  <a:schemeClr val="tx1">
                    <a:lumMod val="50000"/>
                  </a:schemeClr>
                </a:solidFill>
              </a:rPr>
              <a:t>类风湿结节是类风湿关节炎较特异的皮肤表现，多位于前臂伸面、肘鹰嘴附近、枕、跟腱等处。结节呈对称分布，质硬无压痛，大小不一，直径数毫米至数厘米不等</a:t>
            </a:r>
            <a:r>
              <a:rPr lang="zh-CN" altLang="zh-CN" b="1" smtClean="0">
                <a:solidFill>
                  <a:schemeClr val="tx1">
                    <a:lumMod val="50000"/>
                  </a:schemeClr>
                </a:solidFill>
              </a:rPr>
              <a:t>。</a:t>
            </a:r>
            <a:endParaRPr lang="en-US" altLang="zh-CN" b="1" smtClean="0">
              <a:solidFill>
                <a:schemeClr val="tx1">
                  <a:lumMod val="50000"/>
                </a:schemeClr>
              </a:solidFill>
            </a:endParaRPr>
          </a:p>
          <a:p>
            <a:pPr indent="457200" algn="just" fontAlgn="auto">
              <a:lnSpc>
                <a:spcPct val="150000"/>
              </a:lnSpc>
            </a:pPr>
            <a:r>
              <a:rPr lang="zh-CN" altLang="en-US" sz="2400" kern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+mn-ea"/>
              </a:rPr>
              <a:t>2</a:t>
            </a:r>
            <a:r>
              <a:rPr lang="en-US" altLang="zh-CN" sz="2400" kern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+mn-ea"/>
              </a:rPr>
              <a:t>.</a:t>
            </a:r>
            <a:r>
              <a:rPr lang="zh-CN" altLang="en-US" sz="2400" kern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+mn-ea"/>
              </a:rPr>
              <a:t>类</a:t>
            </a:r>
            <a:r>
              <a:rPr lang="zh-CN" altLang="en-US" sz="2400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+mn-ea"/>
              </a:rPr>
              <a:t>风湿血管炎：</a:t>
            </a:r>
            <a:r>
              <a:rPr lang="zh-CN" altLang="en-US">
                <a:solidFill>
                  <a:schemeClr val="tx1">
                    <a:lumMod val="50000"/>
                  </a:schemeClr>
                </a:solidFill>
              </a:rPr>
              <a:t>是关节外损害的基础。肢体末端动脉炎（雷诺症）可表现为甲床裂片样出血</a:t>
            </a:r>
            <a:r>
              <a:rPr lang="en-US" altLang="zh-CN">
                <a:solidFill>
                  <a:schemeClr val="tx1">
                    <a:lumMod val="50000"/>
                  </a:schemeClr>
                </a:solidFill>
              </a:rPr>
              <a:t>,</a:t>
            </a:r>
            <a:r>
              <a:rPr lang="zh-CN" altLang="en-US">
                <a:solidFill>
                  <a:schemeClr val="tx1">
                    <a:lumMod val="50000"/>
                  </a:schemeClr>
                </a:solidFill>
              </a:rPr>
              <a:t>病情较重者可累及多个脏器</a:t>
            </a:r>
            <a:r>
              <a:rPr lang="zh-CN" altLang="en-US" smtClean="0">
                <a:solidFill>
                  <a:schemeClr val="tx1">
                    <a:lumMod val="50000"/>
                  </a:schemeClr>
                </a:solidFill>
              </a:rPr>
              <a:t>。</a:t>
            </a:r>
            <a:endParaRPr lang="en-US" altLang="zh-CN" smtClean="0">
              <a:solidFill>
                <a:schemeClr val="tx1">
                  <a:lumMod val="50000"/>
                </a:schemeClr>
              </a:solidFill>
            </a:endParaRPr>
          </a:p>
          <a:p>
            <a:pPr indent="457200" algn="just" fontAlgn="auto">
              <a:lnSpc>
                <a:spcPct val="150000"/>
              </a:lnSpc>
            </a:pPr>
            <a:r>
              <a:rPr lang="en-US" altLang="zh-CN" sz="2400" kern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+mn-ea"/>
              </a:rPr>
              <a:t>3.</a:t>
            </a:r>
            <a:r>
              <a:rPr lang="zh-CN" altLang="en-US" sz="2400" kern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+mn-ea"/>
              </a:rPr>
              <a:t>其</a:t>
            </a:r>
            <a:r>
              <a:rPr lang="zh-CN" altLang="en-US" sz="2400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+mn-ea"/>
              </a:rPr>
              <a:t>他：</a:t>
            </a:r>
            <a:r>
              <a:rPr lang="zh-CN" altLang="en-US">
                <a:solidFill>
                  <a:schemeClr val="tx1">
                    <a:lumMod val="50000"/>
                  </a:schemeClr>
                </a:solidFill>
                <a:sym typeface="+mn-ea"/>
              </a:rPr>
              <a:t>部分病人出现间质性肺炎、肺纤维化、胸膜炎、心包炎、</a:t>
            </a:r>
            <a:r>
              <a:rPr lang="zh-CN" altLang="en-US">
                <a:solidFill>
                  <a:schemeClr val="tx1">
                    <a:lumMod val="50000"/>
                  </a:schemeClr>
                </a:solidFill>
              </a:rPr>
              <a:t>口、眼干燥和贫血等。肾衰是该病的主要死因之一。</a:t>
            </a:r>
            <a:endParaRPr lang="zh-CN" altLang="en-US">
              <a:solidFill>
                <a:schemeClr val="tx1">
                  <a:lumMod val="50000"/>
                </a:schemeClr>
              </a:solidFill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 kern="0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6" name="Group 4"/>
          <p:cNvGrpSpPr/>
          <p:nvPr/>
        </p:nvGrpSpPr>
        <p:grpSpPr bwMode="auto">
          <a:xfrm>
            <a:off x="8545399" y="1828800"/>
            <a:ext cx="2986360" cy="2877315"/>
            <a:chOff x="3120" y="1448"/>
            <a:chExt cx="2400" cy="1992"/>
          </a:xfrm>
        </p:grpSpPr>
        <p:sp>
          <p:nvSpPr>
            <p:cNvPr id="7" name="Text Box 5"/>
            <p:cNvSpPr txBox="1">
              <a:spLocks noChangeArrowheads="1"/>
            </p:cNvSpPr>
            <p:nvPr/>
          </p:nvSpPr>
          <p:spPr bwMode="auto">
            <a:xfrm>
              <a:off x="3120" y="3120"/>
              <a:ext cx="2400" cy="3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  <a:defRPr/>
              </a:pPr>
              <a:r>
                <a:rPr kumimoji="1" lang="zh-CN" altLang="en-US" sz="2400" b="1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anose="02010609030101010101" pitchFamily="49" charset="-122"/>
                  <a:ea typeface="楷体_GB2312" panose="02010609030101010101" pitchFamily="49" charset="-122"/>
                </a:rPr>
                <a:t>类风湿皮下结节</a:t>
              </a:r>
              <a:endParaRPr kumimoji="1"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pic>
          <p:nvPicPr>
            <p:cNvPr id="9" name="Picture 6" descr="皮下结节1 拷贝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120" y="1448"/>
              <a:ext cx="2400" cy="1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randomBar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231408" y="809898"/>
            <a:ext cx="11300352" cy="585216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9838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辅助检查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231407" y="914401"/>
            <a:ext cx="11300351" cy="526433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55600">
              <a:lnSpc>
                <a:spcPct val="150000"/>
              </a:lnSpc>
              <a:buNone/>
              <a:defRPr/>
            </a:pPr>
            <a:r>
              <a:rPr lang="en-US" altLang="zh-CN" sz="2000" b="1" smtClean="0">
                <a:solidFill>
                  <a:schemeClr val="tx1">
                    <a:lumMod val="75000"/>
                  </a:schemeClr>
                </a:solidFill>
              </a:rPr>
              <a:t>1</a:t>
            </a:r>
            <a:r>
              <a:rPr lang="zh-CN" altLang="en-US" sz="2000" b="1" smtClean="0">
                <a:solidFill>
                  <a:schemeClr val="tx1">
                    <a:lumMod val="75000"/>
                  </a:schemeClr>
                </a:solidFill>
              </a:rPr>
              <a:t>．血液检查：</a:t>
            </a:r>
            <a:r>
              <a:rPr lang="zh-CN" altLang="en-US"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_GB2312" panose="02010609030101010101" pitchFamily="49" charset="-122"/>
              </a:rPr>
              <a:t>红细胞计数及血红蛋白浓度下降；活动期血沉增快、</a:t>
            </a:r>
            <a:r>
              <a:rPr lang="en-US" altLang="zh-CN"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_GB2312" panose="02010609030101010101" pitchFamily="49" charset="-122"/>
              </a:rPr>
              <a:t>C</a:t>
            </a:r>
            <a:r>
              <a:rPr lang="zh-CN" altLang="en-US"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_GB2312" panose="02010609030101010101" pitchFamily="49" charset="-122"/>
              </a:rPr>
              <a:t>反应蛋白增高；多数病人血清中测到</a:t>
            </a:r>
            <a:r>
              <a:rPr lang="en-US" altLang="zh-CN"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_GB2312" panose="02010609030101010101" pitchFamily="49" charset="-122"/>
              </a:rPr>
              <a:t>Ig-M</a:t>
            </a:r>
            <a:r>
              <a:rPr lang="zh-CN" altLang="en-US"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_GB2312" panose="02010609030101010101" pitchFamily="49" charset="-122"/>
              </a:rPr>
              <a:t>型类风湿因子及免疫复合物</a:t>
            </a:r>
            <a:r>
              <a:rPr lang="zh-CN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_GB2312" panose="02010609030101010101" pitchFamily="49" charset="-122"/>
              </a:rPr>
              <a:t>。</a:t>
            </a:r>
            <a:endParaRPr lang="zh-CN" altLang="en-US" sz="2000" b="1" smtClean="0">
              <a:solidFill>
                <a:schemeClr val="tx1">
                  <a:lumMod val="75000"/>
                </a:schemeClr>
              </a:solidFill>
            </a:endParaRPr>
          </a:p>
          <a:p>
            <a:pPr indent="355600">
              <a:lnSpc>
                <a:spcPct val="150000"/>
              </a:lnSpc>
              <a:buNone/>
              <a:defRPr/>
            </a:pPr>
            <a:r>
              <a:rPr lang="en-US" altLang="zh-CN" sz="2000" b="1" smtClean="0">
                <a:solidFill>
                  <a:schemeClr val="tx1">
                    <a:lumMod val="75000"/>
                  </a:schemeClr>
                </a:solidFill>
              </a:rPr>
              <a:t>2</a:t>
            </a:r>
            <a:r>
              <a:rPr lang="zh-CN" altLang="en-US" sz="2000" b="1" smtClean="0">
                <a:solidFill>
                  <a:schemeClr val="tx1">
                    <a:lumMod val="75000"/>
                  </a:schemeClr>
                </a:solidFill>
              </a:rPr>
              <a:t>．关节滑液检查：</a:t>
            </a:r>
            <a:r>
              <a:rPr lang="zh-CN" altLang="en-US"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_GB2312" panose="02010609030101010101" pitchFamily="49" charset="-122"/>
                <a:sym typeface="+mn-ea"/>
              </a:rPr>
              <a:t>关节腔内滑液增多，为不透明草黄色渗出液，</a:t>
            </a:r>
            <a:r>
              <a:rPr lang="zh-CN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_GB2312" panose="02010609030101010101" pitchFamily="49" charset="-122"/>
              </a:rPr>
              <a:t>白</a:t>
            </a:r>
            <a:r>
              <a:rPr lang="zh-CN" altLang="en-US"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_GB2312" panose="02010609030101010101" pitchFamily="49" charset="-122"/>
              </a:rPr>
              <a:t>细胞明显增加</a:t>
            </a:r>
            <a:endParaRPr lang="zh-CN" altLang="en-US" sz="2000" b="1" smtClean="0">
              <a:solidFill>
                <a:schemeClr val="tx1">
                  <a:lumMod val="75000"/>
                </a:schemeClr>
              </a:solidFill>
            </a:endParaRPr>
          </a:p>
          <a:p>
            <a:pPr indent="355600">
              <a:lnSpc>
                <a:spcPct val="150000"/>
              </a:lnSpc>
              <a:buNone/>
              <a:defRPr/>
            </a:pPr>
            <a:r>
              <a:rPr lang="en-US" altLang="zh-CN" sz="2000" b="1" smtClean="0">
                <a:solidFill>
                  <a:schemeClr val="tx1">
                    <a:lumMod val="75000"/>
                  </a:schemeClr>
                </a:solidFill>
              </a:rPr>
              <a:t>3</a:t>
            </a:r>
            <a:r>
              <a:rPr lang="zh-CN" altLang="en-US" sz="2000" b="1" smtClean="0">
                <a:solidFill>
                  <a:schemeClr val="tx1">
                    <a:lumMod val="75000"/>
                  </a:schemeClr>
                </a:solidFill>
              </a:rPr>
              <a:t>．</a:t>
            </a:r>
            <a:r>
              <a:rPr lang="en-US" altLang="zh-CN" sz="2000" b="1" smtClean="0">
                <a:solidFill>
                  <a:schemeClr val="tx1">
                    <a:lumMod val="75000"/>
                  </a:schemeClr>
                </a:solidFill>
              </a:rPr>
              <a:t>X</a:t>
            </a:r>
            <a:r>
              <a:rPr lang="zh-CN" altLang="en-US" sz="2000" b="1" smtClean="0">
                <a:solidFill>
                  <a:schemeClr val="tx1">
                    <a:lumMod val="75000"/>
                  </a:schemeClr>
                </a:solidFill>
              </a:rPr>
              <a:t>线检查：</a:t>
            </a:r>
            <a:r>
              <a:rPr lang="zh-CN" altLang="en-US"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_GB2312" panose="02010609030101010101" pitchFamily="49" charset="-122"/>
              </a:rPr>
              <a:t>早期关节周围软组织肿胀、关节端骨质疏松；稍后关节间隙变窄、关节面虫凿样改变；晚期关节半脱位、纤维性和骨性强直</a:t>
            </a:r>
            <a:r>
              <a:rPr lang="zh-CN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_GB2312" panose="02010609030101010101" pitchFamily="49" charset="-122"/>
              </a:rPr>
              <a:t>。</a:t>
            </a:r>
            <a:endParaRPr lang="en-US" altLang="zh-CN" sz="2000" smtClean="0">
              <a:solidFill>
                <a:schemeClr val="tx1">
                  <a:lumMod val="75000"/>
                </a:schemeClr>
              </a:solidFill>
            </a:endParaRPr>
          </a:p>
          <a:p>
            <a:pPr indent="355600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000" b="1">
                <a:solidFill>
                  <a:schemeClr val="tx1">
                    <a:lumMod val="75000"/>
                  </a:schemeClr>
                </a:solidFill>
              </a:rPr>
              <a:t>4</a:t>
            </a:r>
            <a:r>
              <a:rPr lang="en-US" altLang="zh-CN" sz="2000" b="1" smtClean="0">
                <a:solidFill>
                  <a:schemeClr val="tx1">
                    <a:lumMod val="75000"/>
                  </a:schemeClr>
                </a:solidFill>
              </a:rPr>
              <a:t>.</a:t>
            </a:r>
            <a:r>
              <a:rPr lang="zh-CN" altLang="en-US" sz="2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000" smtClean="0">
                <a:solidFill>
                  <a:schemeClr val="tx1">
                    <a:lumMod val="75000"/>
                  </a:schemeClr>
                </a:solidFill>
                <a:sym typeface="+mn-ea"/>
              </a:rPr>
              <a:t>关节X线：手指和腕关节</a:t>
            </a:r>
            <a:r>
              <a:rPr lang="en-US" altLang="zh-CN" sz="2000" smtClean="0">
                <a:solidFill>
                  <a:schemeClr val="tx1">
                    <a:lumMod val="75000"/>
                  </a:schemeClr>
                </a:solidFill>
                <a:sym typeface="+mn-ea"/>
              </a:rPr>
              <a:t>X</a:t>
            </a:r>
            <a:r>
              <a:rPr lang="zh-CN" altLang="en-US" sz="2000" smtClean="0">
                <a:solidFill>
                  <a:schemeClr val="tx1">
                    <a:lumMod val="75000"/>
                  </a:schemeClr>
                </a:solidFill>
                <a:sym typeface="+mn-ea"/>
              </a:rPr>
              <a:t>最有价值，早期关节周围软组织肿胀阴影，弯曲出现脱位、强直。</a:t>
            </a:r>
            <a:endParaRPr lang="en-US" altLang="zh-CN" sz="2000" smtClean="0">
              <a:solidFill>
                <a:schemeClr val="tx1">
                  <a:lumMod val="75000"/>
                </a:schemeClr>
              </a:solidFill>
              <a:sym typeface="+mn-ea"/>
            </a:endParaRPr>
          </a:p>
          <a:p>
            <a:pPr indent="355600">
              <a:lnSpc>
                <a:spcPct val="150000"/>
              </a:lnSpc>
              <a:buNone/>
              <a:defRPr/>
            </a:pPr>
            <a:r>
              <a:rPr lang="en-US" altLang="zh-CN" sz="2000">
                <a:solidFill>
                  <a:schemeClr val="tx1">
                    <a:lumMod val="75000"/>
                  </a:schemeClr>
                </a:solidFill>
                <a:sym typeface="+mn-ea"/>
              </a:rPr>
              <a:t>5</a:t>
            </a:r>
            <a:r>
              <a:rPr lang="zh-CN" altLang="en-US" sz="2000" smtClean="0">
                <a:solidFill>
                  <a:schemeClr val="tx1">
                    <a:lumMod val="75000"/>
                  </a:schemeClr>
                </a:solidFill>
                <a:sym typeface="+mn-ea"/>
              </a:rPr>
              <a:t>.类风湿结节活：</a:t>
            </a:r>
            <a:r>
              <a:rPr lang="zh-CN" altLang="en-US"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_GB2312" panose="02010609030101010101" pitchFamily="49" charset="-122"/>
                <a:sym typeface="+mn-ea"/>
              </a:rPr>
              <a:t>风湿结节是典型的病理改变，有助于本病的诊断</a:t>
            </a:r>
            <a:endParaRPr lang="zh-CN" altLang="en-US" sz="2000" dirty="0" smtClean="0">
              <a:solidFill>
                <a:schemeClr val="tx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诊断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50290" y="2136775"/>
            <a:ext cx="98139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诊</a:t>
            </a:r>
            <a:r>
              <a:rPr lang="zh-CN" altLang="en-US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断标准：</a:t>
            </a:r>
            <a:r>
              <a:rPr lang="zh-CN" altLang="en-US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目前沿用美国风湿病协会1987年修订的类风湿关节炎分类标准，该标准包含7项，符合4项则可作出诊断</a:t>
            </a:r>
            <a:r>
              <a:rPr lang="zh-CN" altLang="en-US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1．晨</a:t>
            </a:r>
            <a:r>
              <a:rPr lang="zh-CN" altLang="en-US" b="1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僵：</a:t>
            </a:r>
            <a:r>
              <a:rPr lang="zh-CN" altLang="en-US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至少1小时（≥6周</a:t>
            </a:r>
            <a:r>
              <a:rPr lang="zh-CN" altLang="en-US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br>
              <a:rPr lang="zh-CN" altLang="en-US" b="1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</a:br>
            <a:r>
              <a:rPr lang="zh-CN" altLang="en-US" b="1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2．多关节</a:t>
            </a:r>
            <a:r>
              <a:rPr lang="zh-CN" altLang="en-US" b="1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炎：</a:t>
            </a:r>
            <a:r>
              <a:rPr lang="zh-CN" altLang="en-US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14个关节中≥3个同时肿胀或积液（≥6周</a:t>
            </a:r>
            <a:r>
              <a:rPr lang="zh-CN" altLang="en-US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br>
              <a:rPr lang="zh-CN" altLang="en-US" b="1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</a:br>
            <a:r>
              <a:rPr lang="zh-CN" altLang="en-US" b="1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3．手关节</a:t>
            </a:r>
            <a:r>
              <a:rPr lang="zh-CN" altLang="en-US" b="1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炎：</a:t>
            </a:r>
            <a:r>
              <a:rPr lang="zh-CN" altLang="en-US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腕关节、掌指关节或近端间关节区肿胀（≥6周</a:t>
            </a:r>
            <a:r>
              <a:rPr lang="zh-CN" altLang="en-US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en-US" altLang="zh-CN" b="1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b="1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4．对称性关节</a:t>
            </a:r>
            <a:r>
              <a:rPr lang="zh-CN" altLang="en-US" b="1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炎：</a:t>
            </a:r>
            <a:r>
              <a:rPr lang="zh-CN" altLang="en-US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≥6</a:t>
            </a:r>
            <a:r>
              <a:rPr lang="zh-CN" altLang="en-US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周</a:t>
            </a:r>
            <a:br>
              <a:rPr lang="zh-CN" altLang="en-US" b="1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</a:br>
            <a:r>
              <a:rPr lang="zh-CN" altLang="en-US" b="1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5．有类风湿结</a:t>
            </a:r>
            <a:r>
              <a:rPr lang="zh-CN" altLang="en-US" b="1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节：关节附近</a:t>
            </a:r>
            <a:br>
              <a:rPr lang="zh-CN" altLang="en-US" b="1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</a:br>
            <a:r>
              <a:rPr lang="zh-CN" altLang="en-US" b="1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6．X</a:t>
            </a:r>
            <a:r>
              <a:rPr lang="zh-CN" altLang="en-US" b="1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线：</a:t>
            </a:r>
            <a:r>
              <a:rPr lang="zh-CN" altLang="en-US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手和腕关节的X线改变</a:t>
            </a:r>
            <a:endParaRPr lang="en-US" altLang="zh-CN" b="1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b="1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7．类风湿因</a:t>
            </a:r>
            <a:r>
              <a:rPr lang="zh-CN" altLang="en-US" b="1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子：</a:t>
            </a:r>
            <a:r>
              <a:rPr lang="en-US" altLang="zh-CN" b="1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RF</a:t>
            </a:r>
            <a:r>
              <a:rPr lang="zh-CN" altLang="en-US" b="1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阳性</a:t>
            </a:r>
            <a:endParaRPr lang="en-US" altLang="zh-CN" b="1" dirty="0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治疗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Oval 35"/>
          <p:cNvSpPr>
            <a:spLocks noChangeArrowheads="1"/>
          </p:cNvSpPr>
          <p:nvPr/>
        </p:nvSpPr>
        <p:spPr bwMode="auto">
          <a:xfrm>
            <a:off x="2957466" y="1610401"/>
            <a:ext cx="6086809" cy="675861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buFontTx/>
              <a:buNone/>
              <a:defRPr/>
            </a:pPr>
            <a:r>
              <a:rPr lang="zh-CN" altLang="en-US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_GB2312" panose="02010609030101010101" pitchFamily="49" charset="-122"/>
              </a:rPr>
              <a:t>治疗原则</a:t>
            </a:r>
            <a:endParaRPr lang="zh-CN" altLang="en-US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/>
                </a:outerShdw>
              </a:effectLst>
              <a:ea typeface="楷体_GB2312" panose="02010609030101010101" pitchFamily="49" charset="-122"/>
            </a:endParaRPr>
          </a:p>
        </p:txBody>
      </p:sp>
      <p:sp>
        <p:nvSpPr>
          <p:cNvPr id="7" name="Oval 35"/>
          <p:cNvSpPr>
            <a:spLocks noChangeArrowheads="1"/>
          </p:cNvSpPr>
          <p:nvPr/>
        </p:nvSpPr>
        <p:spPr bwMode="auto">
          <a:xfrm>
            <a:off x="3699584" y="2391631"/>
            <a:ext cx="3837052" cy="93610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楷体_GB2312" panose="02010609030101010101" pitchFamily="49" charset="-122"/>
                <a:cs typeface="+mn-cs"/>
              </a:rPr>
              <a:t>提高生活质量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8" name="AutoShape 23"/>
          <p:cNvSpPr txBox="1">
            <a:spLocks noChangeArrowheads="1"/>
          </p:cNvSpPr>
          <p:nvPr/>
        </p:nvSpPr>
        <p:spPr bwMode="auto">
          <a:xfrm>
            <a:off x="953588" y="2060848"/>
            <a:ext cx="2034235" cy="1335495"/>
          </a:xfrm>
          <a:prstGeom prst="parallelogram">
            <a:avLst>
              <a:gd name="adj" fmla="val 52905"/>
            </a:avLst>
          </a:prstGeom>
          <a:gradFill rotWithShape="1">
            <a:gsLst>
              <a:gs pos="0">
                <a:srgbClr val="FFFF66"/>
              </a:gs>
              <a:gs pos="50000">
                <a:schemeClr val="bg1"/>
              </a:gs>
              <a:gs pos="100000">
                <a:srgbClr val="FFFF66"/>
              </a:gs>
            </a:gsLst>
            <a:lin ang="5400000" scaled="1"/>
          </a:gradFill>
          <a:ln w="19050">
            <a:solidFill>
              <a:srgbClr val="333333"/>
            </a:solidFill>
            <a:miter lim="800000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marL="342900" lvl="0" indent="-342900" algn="ctr">
              <a:spcBef>
                <a:spcPct val="20000"/>
              </a:spcBef>
              <a:buClr>
                <a:schemeClr val="hlink"/>
              </a:buClr>
              <a:defRPr/>
            </a:pPr>
            <a:r>
              <a:rPr lang="zh-CN" altLang="en-US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sym typeface="+mn-ea"/>
              </a:rPr>
              <a:t>控制</a:t>
            </a:r>
            <a:endParaRPr lang="en-US" altLang="zh-CN" sz="32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sym typeface="+mn-ea"/>
            </a:endParaRPr>
          </a:p>
          <a:p>
            <a:pPr marL="342900" lvl="0" indent="-342900" algn="ctr">
              <a:spcBef>
                <a:spcPct val="20000"/>
              </a:spcBef>
              <a:buClr>
                <a:schemeClr val="hlink"/>
              </a:buClr>
              <a:defRPr/>
            </a:pPr>
            <a:r>
              <a:rPr lang="zh-CN" altLang="en-US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sym typeface="+mn-ea"/>
              </a:rPr>
              <a:t>炎症</a:t>
            </a:r>
            <a:endParaRPr lang="zh-CN" altLang="en-US" sz="3200" b="1" dirty="0"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9" name="AutoShape 23"/>
          <p:cNvSpPr txBox="1">
            <a:spLocks noChangeArrowheads="1"/>
          </p:cNvSpPr>
          <p:nvPr/>
        </p:nvSpPr>
        <p:spPr bwMode="auto">
          <a:xfrm>
            <a:off x="661194" y="4365104"/>
            <a:ext cx="2326629" cy="1317239"/>
          </a:xfrm>
          <a:prstGeom prst="parallelogram">
            <a:avLst>
              <a:gd name="adj" fmla="val 52905"/>
            </a:avLst>
          </a:prstGeom>
          <a:gradFill rotWithShape="1">
            <a:gsLst>
              <a:gs pos="0">
                <a:srgbClr val="FFFF66"/>
              </a:gs>
              <a:gs pos="50000">
                <a:schemeClr val="bg1"/>
              </a:gs>
              <a:gs pos="100000">
                <a:srgbClr val="FFFF66"/>
              </a:gs>
            </a:gsLst>
            <a:lin ang="5400000" scaled="1"/>
          </a:gradFill>
          <a:ln w="19050">
            <a:solidFill>
              <a:srgbClr val="333333"/>
            </a:solidFill>
            <a:miter lim="800000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defRPr/>
            </a:pPr>
            <a:r>
              <a:rPr lang="zh-CN" altLang="en-US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sym typeface="+mn-ea"/>
              </a:rPr>
              <a:t>控制</a:t>
            </a:r>
            <a:endParaRPr lang="en-US" altLang="zh-CN" sz="32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sym typeface="+mn-ea"/>
            </a:endParaRP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defRPr/>
            </a:pPr>
            <a:r>
              <a:rPr lang="zh-CN" altLang="en-US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sym typeface="+mn-ea"/>
              </a:rPr>
              <a:t>进展</a:t>
            </a:r>
            <a:endParaRPr lang="zh-CN" altLang="en-US" sz="3200" b="1" dirty="0"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sym typeface="+mn-ea"/>
            </a:endParaRPr>
          </a:p>
        </p:txBody>
      </p:sp>
      <p:sp>
        <p:nvSpPr>
          <p:cNvPr id="10" name="AutoShape 23"/>
          <p:cNvSpPr txBox="1">
            <a:spLocks noChangeArrowheads="1"/>
          </p:cNvSpPr>
          <p:nvPr/>
        </p:nvSpPr>
        <p:spPr bwMode="auto">
          <a:xfrm>
            <a:off x="3317966" y="4365104"/>
            <a:ext cx="2325188" cy="1353342"/>
          </a:xfrm>
          <a:prstGeom prst="parallelogram">
            <a:avLst>
              <a:gd name="adj" fmla="val 52905"/>
            </a:avLst>
          </a:prstGeom>
          <a:gradFill rotWithShape="1">
            <a:gsLst>
              <a:gs pos="0">
                <a:srgbClr val="FFFF66"/>
              </a:gs>
              <a:gs pos="50000">
                <a:schemeClr val="bg1"/>
              </a:gs>
              <a:gs pos="100000">
                <a:srgbClr val="FFFF66"/>
              </a:gs>
            </a:gsLst>
            <a:lin ang="5400000" scaled="1"/>
          </a:gradFill>
          <a:ln w="19050">
            <a:solidFill>
              <a:srgbClr val="333333"/>
            </a:solidFill>
            <a:miter lim="800000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marL="342900" marR="0" indent="-342900" algn="ctr">
              <a:spcBef>
                <a:spcPct val="20000"/>
              </a:spcBef>
              <a:buClr>
                <a:schemeClr val="hlink"/>
              </a:buClr>
              <a:buSzTx/>
              <a:defRPr/>
            </a:pPr>
            <a:r>
              <a:rPr lang="zh-CN" altLang="en-US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sym typeface="+mn-ea"/>
              </a:rPr>
              <a:t>保持关</a:t>
            </a:r>
            <a:endParaRPr lang="en-US" altLang="zh-CN" sz="32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sym typeface="+mn-ea"/>
            </a:endParaRPr>
          </a:p>
          <a:p>
            <a:pPr marL="342900" marR="0" indent="-342900" algn="ctr">
              <a:spcBef>
                <a:spcPct val="20000"/>
              </a:spcBef>
              <a:buClr>
                <a:schemeClr val="hlink"/>
              </a:buClr>
              <a:buSzTx/>
              <a:defRPr/>
            </a:pPr>
            <a:r>
              <a:rPr lang="zh-CN" altLang="en-US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sym typeface="+mn-ea"/>
              </a:rPr>
              <a:t>节功能</a:t>
            </a:r>
            <a:endParaRPr lang="zh-CN" altLang="en-US" sz="3200" b="1" dirty="0"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sym typeface="+mn-ea"/>
            </a:endParaRPr>
          </a:p>
        </p:txBody>
      </p:sp>
      <p:sp>
        <p:nvSpPr>
          <p:cNvPr id="11" name="AutoShape 23"/>
          <p:cNvSpPr txBox="1">
            <a:spLocks noChangeArrowheads="1"/>
          </p:cNvSpPr>
          <p:nvPr/>
        </p:nvSpPr>
        <p:spPr bwMode="auto">
          <a:xfrm>
            <a:off x="5945966" y="4365104"/>
            <a:ext cx="2226433" cy="1353342"/>
          </a:xfrm>
          <a:prstGeom prst="parallelogram">
            <a:avLst>
              <a:gd name="adj" fmla="val 52905"/>
            </a:avLst>
          </a:prstGeom>
          <a:gradFill rotWithShape="1">
            <a:gsLst>
              <a:gs pos="0">
                <a:srgbClr val="FFFF66"/>
              </a:gs>
              <a:gs pos="50000">
                <a:schemeClr val="bg1"/>
              </a:gs>
              <a:gs pos="100000">
                <a:srgbClr val="FFFF66"/>
              </a:gs>
            </a:gsLst>
            <a:lin ang="5400000" scaled="1"/>
          </a:gradFill>
          <a:ln w="19050">
            <a:solidFill>
              <a:srgbClr val="333333"/>
            </a:solidFill>
            <a:miter lim="800000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defRPr/>
            </a:pPr>
            <a:r>
              <a:rPr lang="zh-CN" altLang="en-US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sym typeface="+mn-ea"/>
              </a:rPr>
              <a:t>防止</a:t>
            </a:r>
            <a:endParaRPr lang="en-US" altLang="zh-CN" sz="32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sym typeface="+mn-ea"/>
            </a:endParaRP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defRPr/>
            </a:pPr>
            <a:r>
              <a:rPr lang="zh-CN" altLang="en-US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sym typeface="+mn-ea"/>
              </a:rPr>
              <a:t>畸形</a:t>
            </a:r>
            <a:endParaRPr lang="zh-CN" altLang="en-US" sz="3200" b="1" dirty="0"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sym typeface="+mn-ea"/>
            </a:endParaRPr>
          </a:p>
        </p:txBody>
      </p:sp>
      <p:sp>
        <p:nvSpPr>
          <p:cNvPr id="12" name="AutoShape 23"/>
          <p:cNvSpPr txBox="1">
            <a:spLocks noChangeArrowheads="1"/>
          </p:cNvSpPr>
          <p:nvPr/>
        </p:nvSpPr>
        <p:spPr bwMode="auto">
          <a:xfrm>
            <a:off x="7833531" y="2571651"/>
            <a:ext cx="2172618" cy="1512168"/>
          </a:xfrm>
          <a:prstGeom prst="parallelogram">
            <a:avLst>
              <a:gd name="adj" fmla="val 52905"/>
            </a:avLst>
          </a:prstGeom>
          <a:gradFill rotWithShape="1">
            <a:gsLst>
              <a:gs pos="0">
                <a:srgbClr val="FFFF66"/>
              </a:gs>
              <a:gs pos="50000">
                <a:schemeClr val="bg1"/>
              </a:gs>
              <a:gs pos="100000">
                <a:srgbClr val="FFFF66"/>
              </a:gs>
            </a:gsLst>
            <a:lin ang="5400000" scaled="1"/>
          </a:gradFill>
          <a:ln w="19050">
            <a:solidFill>
              <a:srgbClr val="333333"/>
            </a:solidFill>
            <a:miter lim="800000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缓解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症状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AutoShape 36"/>
          <p:cNvSpPr>
            <a:spLocks noChangeArrowheads="1"/>
          </p:cNvSpPr>
          <p:nvPr/>
        </p:nvSpPr>
        <p:spPr bwMode="auto">
          <a:xfrm>
            <a:off x="2762959" y="2592693"/>
            <a:ext cx="936625" cy="288032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/>
          </a:p>
        </p:txBody>
      </p:sp>
      <p:sp>
        <p:nvSpPr>
          <p:cNvPr id="14" name="AutoShape 36"/>
          <p:cNvSpPr>
            <a:spLocks noChangeArrowheads="1"/>
          </p:cNvSpPr>
          <p:nvPr/>
        </p:nvSpPr>
        <p:spPr bwMode="auto">
          <a:xfrm rot="19176291">
            <a:off x="2498590" y="3597508"/>
            <a:ext cx="1474760" cy="35936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/>
          </a:p>
        </p:txBody>
      </p:sp>
      <p:sp>
        <p:nvSpPr>
          <p:cNvPr id="15" name="AutoShape 36"/>
          <p:cNvSpPr>
            <a:spLocks noChangeArrowheads="1"/>
          </p:cNvSpPr>
          <p:nvPr/>
        </p:nvSpPr>
        <p:spPr bwMode="auto">
          <a:xfrm rot="16200000">
            <a:off x="4276507" y="3681028"/>
            <a:ext cx="1062408" cy="305743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/>
          </a:p>
        </p:txBody>
      </p:sp>
      <p:sp>
        <p:nvSpPr>
          <p:cNvPr id="16" name="AutoShape 36"/>
          <p:cNvSpPr>
            <a:spLocks noChangeArrowheads="1"/>
          </p:cNvSpPr>
          <p:nvPr/>
        </p:nvSpPr>
        <p:spPr bwMode="auto">
          <a:xfrm rot="13392388">
            <a:off x="6196464" y="3722804"/>
            <a:ext cx="1257188" cy="334294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/>
          </a:p>
        </p:txBody>
      </p:sp>
      <p:sp>
        <p:nvSpPr>
          <p:cNvPr id="17" name="AutoShape 36"/>
          <p:cNvSpPr>
            <a:spLocks noChangeArrowheads="1"/>
          </p:cNvSpPr>
          <p:nvPr/>
        </p:nvSpPr>
        <p:spPr bwMode="auto">
          <a:xfrm rot="10800000">
            <a:off x="7536636" y="2736709"/>
            <a:ext cx="936625" cy="301844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968022" y="1644382"/>
            <a:ext cx="3498580" cy="540000"/>
            <a:chOff x="1397186" y="3857714"/>
            <a:chExt cx="4055189" cy="549605"/>
          </a:xfrm>
        </p:grpSpPr>
        <p:sp>
          <p:nvSpPr>
            <p:cNvPr id="5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</a:t>
              </a:r>
              <a:r>
                <a:rPr lang="zh-CN" altLang="en-US" sz="180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目</a:t>
              </a:r>
              <a:r>
                <a:rPr lang="zh-CN" altLang="en-US" sz="180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一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5" name="矩形 54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问</a:t>
              </a:r>
              <a:r>
                <a:rPr lang="zh-CN" altLang="en-US" sz="1600" b="1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诊与常见症状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990570" y="1644382"/>
            <a:ext cx="3698922" cy="540000"/>
            <a:chOff x="1397186" y="3857714"/>
            <a:chExt cx="4225649" cy="549605"/>
          </a:xfrm>
        </p:grpSpPr>
        <p:sp>
          <p:nvSpPr>
            <p:cNvPr id="20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</a:t>
              </a:r>
              <a:r>
                <a:rPr lang="zh-CN" altLang="en-US" sz="180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目</a:t>
              </a:r>
              <a:r>
                <a:rPr lang="zh-CN" altLang="en-US" sz="180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二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lang="en-US" altLang="zh-CN" sz="1600" b="1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 </a:t>
              </a:r>
              <a:r>
                <a:rPr lang="zh-CN" altLang="en-US" sz="1600" b="1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体格检查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968022" y="2553957"/>
            <a:ext cx="3498580" cy="540000"/>
            <a:chOff x="1397186" y="3857714"/>
            <a:chExt cx="4225649" cy="549605"/>
          </a:xfrm>
        </p:grpSpPr>
        <p:sp>
          <p:nvSpPr>
            <p:cNvPr id="2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项目三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实验室检查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990570" y="2553957"/>
            <a:ext cx="3698922" cy="540000"/>
            <a:chOff x="1397186" y="3857714"/>
            <a:chExt cx="4055189" cy="549605"/>
          </a:xfrm>
        </p:grpSpPr>
        <p:sp>
          <p:nvSpPr>
            <p:cNvPr id="2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四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诊断方法与病历书写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968022" y="3472028"/>
            <a:ext cx="3498580" cy="540000"/>
            <a:chOff x="1397186" y="3857714"/>
            <a:chExt cx="4055189" cy="549605"/>
          </a:xfrm>
        </p:grpSpPr>
        <p:sp>
          <p:nvSpPr>
            <p:cNvPr id="3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五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呼</a:t>
              </a:r>
              <a:r>
                <a:rPr lang="zh-CN" altLang="en-US" sz="1600" b="1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吸系统疾病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990570" y="3463138"/>
            <a:ext cx="3698922" cy="540000"/>
            <a:chOff x="1397186" y="3857714"/>
            <a:chExt cx="4225649" cy="549605"/>
          </a:xfrm>
        </p:grpSpPr>
        <p:sp>
          <p:nvSpPr>
            <p:cNvPr id="3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</a:t>
              </a:r>
              <a:r>
                <a:rPr lang="zh-CN" altLang="en-US" sz="180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目</a:t>
              </a:r>
              <a:r>
                <a:rPr lang="zh-CN" altLang="en-US" sz="180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六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6" name="矩形 35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循环系统疾病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008027" y="4401427"/>
            <a:ext cx="3498580" cy="540000"/>
            <a:chOff x="1397186" y="3857714"/>
            <a:chExt cx="4225649" cy="549605"/>
          </a:xfrm>
        </p:grpSpPr>
        <p:sp>
          <p:nvSpPr>
            <p:cNvPr id="4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</a:t>
              </a:r>
              <a:r>
                <a:rPr lang="zh-CN" altLang="en-US" sz="180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目</a:t>
              </a:r>
              <a:r>
                <a:rPr lang="zh-CN" altLang="en-US" sz="180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七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42" name="矩形 41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消</a:t>
              </a:r>
              <a:r>
                <a:rPr lang="zh-CN" altLang="en-US" sz="1600" b="1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化系统疾病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990747" y="4372458"/>
            <a:ext cx="3498580" cy="540000"/>
            <a:chOff x="1397186" y="3857714"/>
            <a:chExt cx="4055189" cy="549605"/>
          </a:xfrm>
        </p:grpSpPr>
        <p:sp>
          <p:nvSpPr>
            <p:cNvPr id="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</a:t>
              </a:r>
              <a:r>
                <a:rPr lang="zh-CN" altLang="en-US" sz="180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目</a:t>
              </a:r>
              <a:r>
                <a:rPr lang="zh-CN" altLang="en-US" sz="180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八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泌尿与生殖系统疾病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治疗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82979" y="1929130"/>
            <a:ext cx="9545683" cy="260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zh-CN" altLang="en-US" b="1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一</a:t>
            </a:r>
            <a:r>
              <a:rPr lang="zh-CN" altLang="en-US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）一般治疗</a:t>
            </a:r>
            <a:endParaRPr lang="zh-CN" altLang="en-US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活动期应卧床休息。症状消失后可适当活动，但避免劳累。饮食宜增加蛋白质及维生素。</a:t>
            </a:r>
            <a:endParaRPr lang="en-US" altLang="zh-CN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533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. 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饮食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en-US" b="1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给予富含蛋白质和维生素的清淡易消化饮食，</a:t>
            </a:r>
            <a:endParaRPr lang="zh-CN" altLang="en-US" b="1">
              <a:solidFill>
                <a:srgbClr val="00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533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贫血病人增加含铁食物</a:t>
            </a:r>
            <a:r>
              <a:rPr lang="zh-CN" altLang="en-US" sz="2800" b="1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00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533400">
              <a:defRPr/>
            </a:pP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活动：</a:t>
            </a:r>
            <a:r>
              <a:rPr lang="zh-CN" altLang="en-US" b="1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活动期病人应卧床休息，症状缓解后鼓励病人及</a:t>
            </a:r>
            <a:endParaRPr lang="zh-CN" altLang="en-US" b="1">
              <a:solidFill>
                <a:srgbClr val="00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533400">
              <a:defRPr/>
            </a:pPr>
            <a:r>
              <a:rPr lang="zh-CN" altLang="en-US" b="1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早下床活动，防止关节僵硬和肌肉萎缩。</a:t>
            </a:r>
            <a:endParaRPr lang="zh-CN" altLang="en-US" b="1">
              <a:solidFill>
                <a:srgbClr val="00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治疗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1194" y="1828800"/>
            <a:ext cx="1096474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（二）药物治疗</a:t>
            </a:r>
            <a:endParaRPr lang="zh-CN" altLang="en-US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None/>
            </a:pPr>
            <a:r>
              <a:rPr lang="zh-CN" altLang="en-US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en-US" altLang="zh-CN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非</a:t>
            </a:r>
            <a:r>
              <a:rPr lang="zh-CN" altLang="en-US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甾体抗炎药物（NSAIDs）</a:t>
            </a:r>
            <a:r>
              <a:rPr lang="zh-CN" altLang="en-US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zh-CN" altLang="en-US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用于轻度病例</a:t>
            </a:r>
            <a:endParaRPr lang="en-US" altLang="zh-CN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buNone/>
            </a:pPr>
            <a:r>
              <a:rPr lang="zh-CN" altLang="en-US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 布洛芬，</a:t>
            </a:r>
            <a:r>
              <a:rPr lang="en-US" altLang="zh-CN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0.2</a:t>
            </a:r>
            <a:r>
              <a:rPr lang="zh-CN" altLang="en-US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</a:t>
            </a:r>
            <a:r>
              <a:rPr lang="en-US" altLang="zh-CN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0.4</a:t>
            </a:r>
            <a:r>
              <a:rPr lang="zh-CN" altLang="en-US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g/次，每日2—3次</a:t>
            </a:r>
            <a:endParaRPr lang="en-US" altLang="zh-CN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buNone/>
            </a:pPr>
            <a:r>
              <a:rPr lang="zh-CN" altLang="en-US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 萘普生，每次0.25—0.50g/次，每日2次</a:t>
            </a:r>
            <a:endParaRPr lang="en-US" altLang="zh-CN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buNone/>
            </a:pPr>
            <a:r>
              <a:rPr lang="zh-CN" altLang="en-US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③ 吲哚美辛，每次0.25g，每日2—3次，饭后或餐中服用</a:t>
            </a:r>
            <a:br>
              <a:rPr lang="zh-CN" altLang="en-US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</a:br>
            <a:r>
              <a:rPr lang="zh-CN" altLang="en-US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en-US" altLang="zh-CN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缓</a:t>
            </a:r>
            <a:r>
              <a:rPr lang="zh-CN" altLang="en-US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解病情抗风湿药（DMARD）：</a:t>
            </a:r>
            <a:endParaRPr lang="en-US" altLang="zh-CN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buNone/>
            </a:pPr>
            <a:r>
              <a:rPr lang="zh-CN" altLang="en-US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 甲氨蝶呤（MTX），7.5～20mg，每周1次，口服、静脉或肌内注射。</a:t>
            </a:r>
            <a:endParaRPr lang="en-US" altLang="zh-CN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buNone/>
            </a:pPr>
            <a:r>
              <a:rPr lang="zh-CN" altLang="en-US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 柳氮磺吡啶，每次口服1.0g，每日2～3次，对磺胺过敏者禁用。</a:t>
            </a:r>
            <a:endParaRPr lang="en-US" altLang="zh-CN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buNone/>
            </a:pPr>
            <a:r>
              <a:rPr lang="zh-CN" altLang="en-US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③ 来氟米特，口服20mg，每日1次</a:t>
            </a:r>
            <a:endParaRPr lang="en-US" altLang="zh-CN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buNone/>
            </a:pPr>
            <a:r>
              <a:rPr lang="zh-CN" altLang="en-US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④ 羟基氯喹，每次口服200mg，每日1～2次，1～6个月起效。</a:t>
            </a:r>
            <a:endParaRPr lang="en-US" altLang="zh-CN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buNone/>
            </a:pPr>
            <a:r>
              <a:rPr lang="en-US" altLang="zh-CN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en-US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糖</a:t>
            </a:r>
            <a:r>
              <a:rPr lang="zh-CN" altLang="en-US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皮质激素：泼尼松：每日剂量一般不超过10mg。大关节受累时可用醋酸泼尼松龙或利美达松，关节腔内注射。</a:t>
            </a:r>
            <a:endParaRPr lang="en-US" altLang="zh-CN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治疗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1194" y="1828800"/>
            <a:ext cx="10964749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（三）物理治疗</a:t>
            </a:r>
            <a:endParaRPr lang="en-US" altLang="zh-CN" b="1" smtClean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关节局部热敷、按摩、热水浴、温泉浴、红外线超短波或短波透热疗法，以增加局部血循，使肌肉松弛，减轻疼痛，消除关节僵硬。</a:t>
            </a:r>
            <a:endParaRPr lang="zh-CN" altLang="en-US" b="1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en-US" altLang="zh-CN" smtClean="0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4572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（四）</a:t>
            </a:r>
            <a:r>
              <a:rPr lang="zh-CN" altLang="en-US" b="1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外科手术治</a:t>
            </a:r>
            <a:r>
              <a:rPr lang="zh-CN" altLang="en-US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疗</a:t>
            </a:r>
            <a:endParaRPr lang="en-US" altLang="zh-CN" b="1" smtClean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对晚期病例可行关节成形术或人工关节置换以减轻疼痛，矫正畸形，改进关节功能和提高生活质量。</a:t>
            </a:r>
            <a:endParaRPr lang="en-US" altLang="zh-CN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4572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en-US" altLang="zh-CN" b="1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案例分析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内容占位符 2"/>
          <p:cNvSpPr txBox="1"/>
          <p:nvPr/>
        </p:nvSpPr>
        <p:spPr>
          <a:xfrm>
            <a:off x="809896" y="1715770"/>
            <a:ext cx="10280469" cy="412332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en-US" altLang="zh-CN" smtClean="0"/>
          </a:p>
          <a:p>
            <a:pPr>
              <a:buFont typeface="Arial" panose="020B0604020202020204" pitchFamily="34" charset="0"/>
              <a:buNone/>
            </a:pPr>
            <a:endParaRPr lang="en-US" altLang="zh-CN" smtClean="0"/>
          </a:p>
          <a:p>
            <a:pPr>
              <a:buFont typeface="Arial" panose="020B0604020202020204" pitchFamily="34" charset="0"/>
              <a:buNone/>
            </a:pPr>
            <a:r>
              <a:rPr lang="en-US" altLang="zh-CN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</a:t>
            </a:r>
            <a:r>
              <a:rPr lang="zh-CN" altLang="en-US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根</a:t>
            </a:r>
            <a:r>
              <a:rPr lang="zh-CN" altLang="en-US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据患者腕关节、掌指关节疼痛、肿胀、晨僵等表现考虑诊断类风湿性关节炎。</a:t>
            </a:r>
            <a:endParaRPr lang="en-US" altLang="zh-CN" smtClean="0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</a:t>
            </a:r>
            <a:r>
              <a:rPr lang="zh-CN" altLang="en-US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主要治疗措施是在控制炎症、缓解症状、保持关节功能位改善生活质量的基础上，采取适当休息、增加营养、早期使用非甾体抗炎药控制炎症、缓解疼痛，根据病情适当选用抗风湿药和糖皮质激素，治疗期间可应用物理疗法改善症状。</a:t>
            </a:r>
            <a:endParaRPr lang="zh-CN" altLang="en-US" dirty="0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37189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思考题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内容占位符 2"/>
          <p:cNvSpPr txBox="1"/>
          <p:nvPr/>
        </p:nvSpPr>
        <p:spPr>
          <a:xfrm>
            <a:off x="809896" y="1715770"/>
            <a:ext cx="10280469" cy="412332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en-US" altLang="zh-CN" smtClean="0"/>
          </a:p>
          <a:p>
            <a:pPr>
              <a:buFont typeface="Arial" panose="020B0604020202020204" pitchFamily="34" charset="0"/>
              <a:buNone/>
            </a:pPr>
            <a:endParaRPr lang="en-US" altLang="zh-CN" smtClean="0"/>
          </a:p>
          <a:p>
            <a:pPr>
              <a:buFont typeface="Arial" panose="020B0604020202020204" pitchFamily="34" charset="0"/>
              <a:buNone/>
            </a:pPr>
            <a:r>
              <a:rPr lang="en-US" altLang="zh-CN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</a:t>
            </a:r>
            <a:r>
              <a:rPr lang="zh-CN" altLang="en-US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类风湿性关节炎的主要诊断指标？</a:t>
            </a:r>
            <a:endParaRPr lang="en-US" altLang="zh-CN" smtClean="0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</a:t>
            </a:r>
            <a:r>
              <a:rPr lang="zh-CN" altLang="en-US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类风湿性关节炎主要治疗原则和措施？</a:t>
            </a:r>
            <a:endParaRPr lang="zh-CN" altLang="en-US" dirty="0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2049" y="2114550"/>
            <a:ext cx="7609840" cy="2308324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任务二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系统性红斑狼疮 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00721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系统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性红斑狼疮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1195" y="1715771"/>
            <a:ext cx="1033773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06400" algn="just" fontAlgn="auto">
              <a:lnSpc>
                <a:spcPct val="150000"/>
              </a:lnSpc>
            </a:pPr>
            <a:r>
              <a:rPr lang="zh-CN" altLang="en-US" sz="2000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案例导入：</a:t>
            </a:r>
            <a:endParaRPr lang="en-US" altLang="zh-CN" sz="2000" b="1" smtClean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</a:pP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患者，女性，</a:t>
            </a:r>
            <a:r>
              <a:rPr lang="en-US" altLang="zh-CN" sz="2000" smtClean="0">
                <a:latin typeface="微软雅黑" panose="020B0503020204020204" charset="-122"/>
                <a:ea typeface="微软雅黑" panose="020B0503020204020204" charset="-122"/>
              </a:rPr>
              <a:t>30</a:t>
            </a: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岁。</a:t>
            </a:r>
            <a:r>
              <a:rPr lang="en-US" altLang="zh-CN" sz="2000" smtClean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个月前开始全身小关节疼痛，面部出现红斑，且日光照射后明显加重，近日因感冒症状加重，伴发热、乏力、全身不适、体重下降而来院就诊。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查体：</a:t>
            </a:r>
            <a:r>
              <a:rPr lang="en-US" altLang="zh-CN" sz="2000" smtClean="0">
                <a:latin typeface="微软雅黑" panose="020B0503020204020204" charset="-122"/>
                <a:ea typeface="微软雅黑" panose="020B0503020204020204" charset="-122"/>
              </a:rPr>
              <a:t>T38.5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℃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P98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次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分，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R20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次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分，</a:t>
            </a:r>
            <a:r>
              <a:rPr lang="en-US" altLang="zh-CN" sz="2000" smtClean="0">
                <a:latin typeface="微软雅黑" panose="020B0503020204020204" charset="-122"/>
                <a:ea typeface="微软雅黑" panose="020B0503020204020204" charset="-122"/>
              </a:rPr>
              <a:t>BP136/85mmHg</a:t>
            </a: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。以鼻梁骨为中心，面颊部有不规则水肿性红斑，色鲜红、边缘清楚、伴痒和痛感，近端指关节红肿痛。</a:t>
            </a:r>
            <a:endParaRPr lang="en-US" altLang="zh-CN" sz="200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</a:pPr>
            <a:r>
              <a:rPr lang="zh-CN" altLang="en-US" sz="2000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思</a:t>
            </a:r>
            <a:r>
              <a:rPr lang="zh-CN" altLang="en-US" sz="2000" b="1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考题</a:t>
            </a:r>
            <a:endParaRPr lang="zh-CN" altLang="en-US" sz="2000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/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en-US" altLang="zh-CN" sz="2000" smtClean="0"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 该患者考虑诊断和诊断依据是什么？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 algn="just"/>
            <a:r>
              <a:rPr lang="en-US" altLang="zh-CN" sz="2000" smtClean="0">
                <a:latin typeface="微软雅黑" panose="020B0503020204020204" charset="-122"/>
                <a:ea typeface="微软雅黑" panose="020B0503020204020204" charset="-122"/>
              </a:rPr>
              <a:t>2.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需</a:t>
            </a: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要做哪些辅助检查？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96306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概述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内容占位符 2"/>
          <p:cNvSpPr txBox="1"/>
          <p:nvPr/>
        </p:nvSpPr>
        <p:spPr>
          <a:xfrm>
            <a:off x="661193" y="1715770"/>
            <a:ext cx="10870565" cy="441039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 smtClean="0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系统性红斑狼疮（SLE）定义：</a:t>
            </a:r>
            <a:r>
              <a:rPr lang="zh-CN" altLang="en-US" sz="2400" smtClean="0">
                <a:solidFill>
                  <a:srgbClr val="000099"/>
                </a:solidFill>
                <a:latin typeface="宋体" panose="02010600030101010101" pitchFamily="2" charset="-122"/>
                <a:sym typeface="+mn-ea"/>
              </a:rPr>
              <a:t>多种因素参与的多系统多器官受累的自身免疫性结缔组织疾病。</a:t>
            </a:r>
            <a:endParaRPr lang="en-US" altLang="zh-CN" sz="2400" smtClean="0">
              <a:solidFill>
                <a:srgbClr val="000099"/>
              </a:solidFill>
              <a:latin typeface="宋体" panose="02010600030101010101" pitchFamily="2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sz="2400" smtClean="0">
              <a:solidFill>
                <a:srgbClr val="000099"/>
              </a:solidFill>
              <a:latin typeface="宋体" panose="02010600030101010101" pitchFamily="2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发病特点：</a:t>
            </a:r>
            <a:endParaRPr lang="en-US" altLang="zh-CN" smtClean="0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smtClean="0">
                <a:solidFill>
                  <a:srgbClr val="000099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400" smtClean="0">
                <a:solidFill>
                  <a:srgbClr val="000099"/>
                </a:solidFill>
                <a:latin typeface="宋体" panose="02010600030101010101" pitchFamily="2" charset="-122"/>
                <a:sym typeface="+mn-ea"/>
              </a:rPr>
              <a:t>1.</a:t>
            </a:r>
            <a:r>
              <a:rPr lang="zh-CN" altLang="en-US" sz="2400" smtClean="0">
                <a:solidFill>
                  <a:srgbClr val="000099"/>
                </a:solidFill>
                <a:latin typeface="宋体" panose="02010600030101010101" pitchFamily="2" charset="-122"/>
                <a:sym typeface="+mn-ea"/>
              </a:rPr>
              <a:t>20～40岁育龄期女性最多</a:t>
            </a:r>
            <a:endParaRPr lang="en-US" altLang="zh-CN" sz="2400" smtClean="0">
              <a:solidFill>
                <a:srgbClr val="000099"/>
              </a:solidFill>
              <a:latin typeface="宋体" panose="02010600030101010101" pitchFamily="2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400" smtClean="0">
                <a:solidFill>
                  <a:srgbClr val="000099"/>
                </a:solidFill>
                <a:latin typeface="宋体" panose="02010600030101010101" pitchFamily="2" charset="-122"/>
                <a:sym typeface="+mn-ea"/>
              </a:rPr>
              <a:t>   2.</a:t>
            </a:r>
            <a:r>
              <a:rPr lang="zh-CN" altLang="en-US" sz="2400" smtClean="0">
                <a:solidFill>
                  <a:srgbClr val="000099"/>
                </a:solidFill>
                <a:latin typeface="宋体" panose="02010600030101010101" pitchFamily="2" charset="-122"/>
                <a:sym typeface="+mn-ea"/>
              </a:rPr>
              <a:t>我国患病率约为7/10000</a:t>
            </a:r>
            <a:endParaRPr lang="en-US" altLang="zh-CN" sz="2400" smtClean="0">
              <a:solidFill>
                <a:srgbClr val="000099"/>
              </a:solidFill>
              <a:latin typeface="宋体" panose="02010600030101010101" pitchFamily="2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400" smtClean="0">
                <a:solidFill>
                  <a:srgbClr val="000099"/>
                </a:solidFill>
                <a:latin typeface="宋体" panose="02010600030101010101" pitchFamily="2" charset="-122"/>
              </a:rPr>
              <a:t>   3.</a:t>
            </a:r>
            <a:r>
              <a:rPr lang="zh-CN" altLang="en-US" sz="2400" smtClean="0">
                <a:solidFill>
                  <a:srgbClr val="000099"/>
                </a:solidFill>
                <a:latin typeface="宋体" panose="02010600030101010101" pitchFamily="2" charset="-122"/>
              </a:rPr>
              <a:t>缓解和急性发作交替，</a:t>
            </a:r>
            <a:r>
              <a:rPr lang="zh-CN" altLang="en-US" sz="2400" smtClean="0">
                <a:solidFill>
                  <a:srgbClr val="000099"/>
                </a:solidFill>
                <a:latin typeface="Times New Roman" panose="02020603050405020304" pitchFamily="18" charset="0"/>
              </a:rPr>
              <a:t>死亡率高</a:t>
            </a:r>
            <a:endParaRPr lang="en-US" altLang="zh-CN" sz="2400" smtClean="0">
              <a:solidFill>
                <a:srgbClr val="000099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endParaRPr lang="en-US" altLang="zh-CN" sz="2400" smtClean="0">
              <a:solidFill>
                <a:srgbClr val="000099"/>
              </a:solidFill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2400" smtClean="0">
              <a:solidFill>
                <a:srgbClr val="000099"/>
              </a:solidFill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dirty="0"/>
          </a:p>
        </p:txBody>
      </p:sp>
    </p:spTree>
  </p:cSld>
  <p:clrMapOvr>
    <a:masterClrMapping/>
  </p:clrMapOvr>
  <p:transition spd="slow">
    <p:randomBar dir="vert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82487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一、病因及发病机制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占位符 3"/>
          <p:cNvSpPr txBox="1"/>
          <p:nvPr/>
        </p:nvSpPr>
        <p:spPr>
          <a:xfrm>
            <a:off x="661193" y="1715770"/>
            <a:ext cx="10870565" cy="4257675"/>
          </a:xfrm>
          <a:prstGeom prst="rect">
            <a:avLst/>
          </a:prstGeom>
        </p:spPr>
        <p:txBody>
          <a:bodyPr vert="horz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 sz="2400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240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1．遗传  有SLE家族史、同卵孪生、SLE易感基因的人群等患病率明显高于正常人群。</a:t>
            </a:r>
            <a:br>
              <a:rPr lang="zh-CN" altLang="en-US" sz="240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</a:br>
            <a:endParaRPr lang="en-US" altLang="zh-CN" sz="2400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240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2．环境因素  日光、紫外线、感染、食物、药物等</a:t>
            </a:r>
            <a:endParaRPr lang="en-US" altLang="zh-CN" sz="2400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en-US" altLang="zh-CN" sz="2400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240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3．雌激素  育龄期女性的患病率高</a:t>
            </a:r>
            <a:endParaRPr lang="en-US" altLang="zh-CN" sz="240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231408" y="930968"/>
            <a:ext cx="10140501" cy="561364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82487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一、病因及发病机制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Text Box 25"/>
          <p:cNvSpPr txBox="1">
            <a:spLocks noChangeArrowheads="1"/>
          </p:cNvSpPr>
          <p:nvPr/>
        </p:nvSpPr>
        <p:spPr bwMode="auto">
          <a:xfrm>
            <a:off x="550005" y="1988840"/>
            <a:ext cx="800219" cy="4248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发  病  机  制</a:t>
            </a:r>
            <a:endParaRPr lang="zh-CN" altLang="en-US" sz="4000" b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3433354" y="971938"/>
            <a:ext cx="3594463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免 </a:t>
            </a:r>
            <a:r>
              <a:rPr lang="zh-CN" altLang="en-US" sz="3600" b="1" dirty="0">
                <a:solidFill>
                  <a:srgbClr val="FF0000"/>
                </a:solidFill>
              </a:rPr>
              <a:t>疫 系 统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8" name="Line 24"/>
          <p:cNvSpPr>
            <a:spLocks noChangeShapeType="1"/>
          </p:cNvSpPr>
          <p:nvPr/>
        </p:nvSpPr>
        <p:spPr bwMode="auto">
          <a:xfrm>
            <a:off x="4415246" y="1715770"/>
            <a:ext cx="12292" cy="1074414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556226" y="1527174"/>
            <a:ext cx="80342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</a:schemeClr>
                </a:solidFill>
                <a:ea typeface="楷体_GB2312" panose="02010609030101010101" pitchFamily="49" charset="-122"/>
              </a:rPr>
              <a:t>遗传</a:t>
            </a:r>
            <a:endParaRPr lang="zh-CN" altLang="en-US" sz="2400" b="1" dirty="0">
              <a:solidFill>
                <a:schemeClr val="tx1">
                  <a:lumMod val="75000"/>
                </a:schemeClr>
              </a:solidFill>
              <a:ea typeface="楷体_GB2312" panose="02010609030101010101" pitchFamily="49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915370" y="1942672"/>
            <a:ext cx="151216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</a:schemeClr>
                </a:solidFill>
                <a:ea typeface="楷体_GB2312" panose="02010609030101010101" pitchFamily="49" charset="-122"/>
              </a:rPr>
              <a:t>环境因素</a:t>
            </a:r>
            <a:endParaRPr lang="zh-CN" altLang="en-US" sz="2400" b="1" dirty="0">
              <a:solidFill>
                <a:schemeClr val="tx1">
                  <a:lumMod val="75000"/>
                </a:schemeClr>
              </a:solidFill>
              <a:ea typeface="楷体_GB2312" panose="02010609030101010101" pitchFamily="49" charset="-122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4521028" y="1671853"/>
            <a:ext cx="216068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</a:schemeClr>
                </a:solidFill>
                <a:ea typeface="楷体_GB2312" panose="02010609030101010101" pitchFamily="49" charset="-122"/>
              </a:rPr>
              <a:t>自身免疫异常</a:t>
            </a:r>
            <a:endParaRPr lang="zh-CN" altLang="en-US" sz="2400" b="1" dirty="0">
              <a:solidFill>
                <a:schemeClr val="tx1">
                  <a:lumMod val="75000"/>
                </a:schemeClr>
              </a:solidFill>
              <a:ea typeface="楷体_GB2312" panose="02010609030101010101" pitchFamily="49" charset="-122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4726814" y="2000186"/>
            <a:ext cx="100754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</a:schemeClr>
                </a:solidFill>
                <a:ea typeface="楷体_GB2312" panose="02010609030101010101" pitchFamily="49" charset="-122"/>
              </a:rPr>
              <a:t>抗原</a:t>
            </a:r>
            <a:endParaRPr lang="zh-CN" altLang="en-US" sz="2400" b="1" dirty="0">
              <a:solidFill>
                <a:schemeClr val="tx1">
                  <a:lumMod val="75000"/>
                </a:schemeClr>
              </a:solidFill>
              <a:ea typeface="楷体_GB2312" panose="02010609030101010101" pitchFamily="49" charset="-122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4628051" y="2328519"/>
            <a:ext cx="111280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</a:schemeClr>
                </a:solidFill>
                <a:ea typeface="楷体_GB2312" panose="02010609030101010101" pitchFamily="49" charset="-122"/>
              </a:rPr>
              <a:t>性激素</a:t>
            </a:r>
            <a:endParaRPr lang="zh-CN" altLang="en-US" sz="2400" b="1" dirty="0">
              <a:solidFill>
                <a:schemeClr val="tx1">
                  <a:lumMod val="75000"/>
                </a:schemeClr>
              </a:solidFill>
              <a:ea typeface="楷体_GB2312" panose="02010609030101010101" pitchFamily="49" charset="-122"/>
            </a:endParaRPr>
          </a:p>
        </p:txBody>
      </p:sp>
      <p:sp>
        <p:nvSpPr>
          <p:cNvPr id="14" name="AutoShape 18"/>
          <p:cNvSpPr/>
          <p:nvPr/>
        </p:nvSpPr>
        <p:spPr bwMode="auto">
          <a:xfrm rot="5376651">
            <a:off x="4232897" y="2121010"/>
            <a:ext cx="576262" cy="2016125"/>
          </a:xfrm>
          <a:prstGeom prst="leftBracket">
            <a:avLst>
              <a:gd name="adj" fmla="val 29155"/>
            </a:avLst>
          </a:prstGeom>
          <a:noFill/>
          <a:ln w="38100">
            <a:solidFill>
              <a:srgbClr val="66FF33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1769849" y="2903081"/>
            <a:ext cx="174118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FF"/>
                </a:solidFill>
                <a:ea typeface="楷体_GB2312" panose="02010609030101010101" pitchFamily="49" charset="-122"/>
              </a:rPr>
              <a:t>体液免疫</a:t>
            </a:r>
            <a:r>
              <a:rPr lang="zh-CN" altLang="en-US" sz="3200" b="1" dirty="0">
                <a:solidFill>
                  <a:srgbClr val="FF6600"/>
                </a:solidFill>
                <a:ea typeface="楷体_GB2312" panose="02010609030101010101" pitchFamily="49" charset="-122"/>
              </a:rPr>
              <a:t> </a:t>
            </a:r>
            <a:endParaRPr lang="zh-CN" altLang="en-US" sz="3200" b="1" dirty="0">
              <a:solidFill>
                <a:srgbClr val="FF6600"/>
              </a:solidFill>
              <a:ea typeface="楷体_GB2312" panose="02010609030101010101" pitchFamily="49" charset="-122"/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5475524" y="2958338"/>
            <a:ext cx="1627369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FF"/>
                </a:solidFill>
                <a:ea typeface="楷体_GB2312" panose="02010609030101010101" pitchFamily="49" charset="-122"/>
              </a:rPr>
              <a:t>细</a:t>
            </a:r>
            <a:r>
              <a:rPr lang="zh-CN" altLang="en-US" sz="2800" b="1" smtClean="0">
                <a:solidFill>
                  <a:srgbClr val="FF00FF"/>
                </a:solidFill>
                <a:ea typeface="楷体_GB2312" panose="02010609030101010101" pitchFamily="49" charset="-122"/>
              </a:rPr>
              <a:t>胞免</a:t>
            </a:r>
            <a:r>
              <a:rPr lang="zh-CN" altLang="en-US" sz="2800" b="1" dirty="0">
                <a:solidFill>
                  <a:srgbClr val="FF00FF"/>
                </a:solidFill>
                <a:ea typeface="楷体_GB2312" panose="02010609030101010101" pitchFamily="49" charset="-122"/>
              </a:rPr>
              <a:t>疫</a:t>
            </a:r>
            <a:endParaRPr lang="zh-CN" altLang="en-US" sz="2800" b="1" dirty="0">
              <a:solidFill>
                <a:srgbClr val="FF00FF"/>
              </a:solidFill>
              <a:ea typeface="楷体_GB2312" panose="02010609030101010101" pitchFamily="49" charset="-122"/>
            </a:endParaRP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3000625" y="3531773"/>
            <a:ext cx="111120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</a:schemeClr>
                </a:solidFill>
                <a:ea typeface="楷体_GB2312" panose="02010609030101010101" pitchFamily="49" charset="-122"/>
              </a:rPr>
              <a:t>B</a:t>
            </a:r>
            <a:r>
              <a:rPr lang="zh-CN" altLang="en-US" sz="2400" b="1" dirty="0">
                <a:solidFill>
                  <a:schemeClr val="tx1">
                    <a:lumMod val="75000"/>
                  </a:schemeClr>
                </a:solidFill>
                <a:ea typeface="楷体_GB2312" panose="02010609030101010101" pitchFamily="49" charset="-122"/>
              </a:rPr>
              <a:t>细胞 </a:t>
            </a:r>
            <a:endParaRPr lang="zh-CN" altLang="en-US" sz="2400" b="1" dirty="0">
              <a:solidFill>
                <a:schemeClr val="tx1">
                  <a:lumMod val="75000"/>
                </a:schemeClr>
              </a:solidFill>
              <a:ea typeface="楷体_GB2312" panose="02010609030101010101" pitchFamily="49" charset="-122"/>
            </a:endParaRPr>
          </a:p>
        </p:txBody>
      </p:sp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4929488" y="3371355"/>
            <a:ext cx="1609736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</a:schemeClr>
                </a:solidFill>
                <a:ea typeface="楷体_GB2312" panose="02010609030101010101" pitchFamily="49" charset="-122"/>
              </a:rPr>
              <a:t>T</a:t>
            </a:r>
            <a:r>
              <a:rPr lang="zh-CN" altLang="en-US" sz="2400" b="1" dirty="0">
                <a:solidFill>
                  <a:schemeClr val="tx1">
                    <a:lumMod val="75000"/>
                  </a:schemeClr>
                </a:solidFill>
                <a:ea typeface="楷体_GB2312" panose="02010609030101010101" pitchFamily="49" charset="-122"/>
              </a:rPr>
              <a:t>抑制细胞</a:t>
            </a:r>
            <a:endParaRPr lang="zh-CN" altLang="en-US" sz="2400" b="1" dirty="0">
              <a:solidFill>
                <a:schemeClr val="tx1">
                  <a:lumMod val="75000"/>
                </a:schemeClr>
              </a:solidFill>
              <a:ea typeface="楷体_GB2312" panose="02010609030101010101" pitchFamily="49" charset="-122"/>
            </a:endParaRPr>
          </a:p>
          <a:p>
            <a:r>
              <a:rPr lang="en-US" altLang="zh-CN" sz="2400" b="1" dirty="0">
                <a:solidFill>
                  <a:schemeClr val="tx1">
                    <a:lumMod val="75000"/>
                  </a:schemeClr>
                </a:solidFill>
                <a:ea typeface="楷体_GB2312" panose="02010609030101010101" pitchFamily="49" charset="-122"/>
              </a:rPr>
              <a:t>T</a:t>
            </a:r>
            <a:r>
              <a:rPr lang="zh-CN" altLang="en-US" sz="2400" b="1" dirty="0">
                <a:solidFill>
                  <a:schemeClr val="tx1">
                    <a:lumMod val="75000"/>
                  </a:schemeClr>
                </a:solidFill>
                <a:ea typeface="楷体_GB2312" panose="02010609030101010101" pitchFamily="49" charset="-122"/>
              </a:rPr>
              <a:t>辅助细胞</a:t>
            </a:r>
            <a:endParaRPr lang="zh-CN" altLang="en-US" sz="2400" b="1" dirty="0">
              <a:solidFill>
                <a:schemeClr val="tx1">
                  <a:lumMod val="75000"/>
                </a:schemeClr>
              </a:solidFill>
              <a:ea typeface="楷体_GB2312" panose="02010609030101010101" pitchFamily="49" charset="-122"/>
            </a:endParaRPr>
          </a:p>
        </p:txBody>
      </p:sp>
      <p:sp>
        <p:nvSpPr>
          <p:cNvPr id="19" name="AutoShape 20"/>
          <p:cNvSpPr>
            <a:spLocks noChangeArrowheads="1"/>
          </p:cNvSpPr>
          <p:nvPr/>
        </p:nvSpPr>
        <p:spPr bwMode="auto">
          <a:xfrm rot="1782035">
            <a:off x="2690084" y="3791853"/>
            <a:ext cx="457200" cy="1143000"/>
          </a:xfrm>
          <a:prstGeom prst="curvedRightArrow">
            <a:avLst>
              <a:gd name="adj1" fmla="val 44964"/>
              <a:gd name="adj2" fmla="val 100000"/>
              <a:gd name="adj3" fmla="val 33333"/>
            </a:avLst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2803585" y="4499818"/>
            <a:ext cx="2125903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</a:schemeClr>
                </a:solidFill>
                <a:ea typeface="楷体_GB2312" panose="02010609030101010101" pitchFamily="49" charset="-122"/>
              </a:rPr>
              <a:t>自身抗体产生 </a:t>
            </a:r>
            <a:endParaRPr lang="zh-CN" altLang="en-US" sz="2400" b="1" dirty="0">
              <a:solidFill>
                <a:schemeClr val="tx1">
                  <a:lumMod val="75000"/>
                </a:schemeClr>
              </a:solidFill>
              <a:ea typeface="楷体_GB2312" panose="02010609030101010101" pitchFamily="49" charset="-122"/>
            </a:endParaRPr>
          </a:p>
        </p:txBody>
      </p:sp>
      <p:sp>
        <p:nvSpPr>
          <p:cNvPr id="21" name="AutoShape 21"/>
          <p:cNvSpPr>
            <a:spLocks noChangeArrowheads="1"/>
          </p:cNvSpPr>
          <p:nvPr/>
        </p:nvSpPr>
        <p:spPr bwMode="auto">
          <a:xfrm rot="1241210">
            <a:off x="6228008" y="3863157"/>
            <a:ext cx="518083" cy="1221412"/>
          </a:xfrm>
          <a:prstGeom prst="curvedLeftArrow">
            <a:avLst>
              <a:gd name="adj1" fmla="val 58521"/>
              <a:gd name="adj2" fmla="val 117042"/>
              <a:gd name="adj3" fmla="val 44501"/>
            </a:avLst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Text Box 12"/>
          <p:cNvSpPr txBox="1">
            <a:spLocks noChangeArrowheads="1"/>
          </p:cNvSpPr>
          <p:nvPr/>
        </p:nvSpPr>
        <p:spPr bwMode="auto">
          <a:xfrm>
            <a:off x="6819900" y="3900488"/>
            <a:ext cx="115288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</a:schemeClr>
                </a:solidFill>
                <a:ea typeface="楷体_GB2312" panose="02010609030101010101" pitchFamily="49" charset="-122"/>
              </a:rPr>
              <a:t>“</a:t>
            </a:r>
            <a:r>
              <a:rPr lang="zh-CN" altLang="en-US" sz="2400" b="1" dirty="0">
                <a:solidFill>
                  <a:schemeClr val="tx1">
                    <a:lumMod val="75000"/>
                  </a:schemeClr>
                </a:solidFill>
                <a:ea typeface="楷体_GB2312" panose="02010609030101010101" pitchFamily="49" charset="-122"/>
              </a:rPr>
              <a:t>失能” </a:t>
            </a:r>
            <a:endParaRPr lang="zh-CN" altLang="en-US" sz="2400" b="1" dirty="0">
              <a:solidFill>
                <a:schemeClr val="tx1">
                  <a:lumMod val="75000"/>
                </a:schemeClr>
              </a:solidFill>
              <a:ea typeface="楷体_GB2312" panose="02010609030101010101" pitchFamily="49" charset="-122"/>
            </a:endParaRPr>
          </a:p>
        </p:txBody>
      </p:sp>
      <p:sp>
        <p:nvSpPr>
          <p:cNvPr id="24" name="Text Box 13"/>
          <p:cNvSpPr txBox="1">
            <a:spLocks noChangeArrowheads="1"/>
          </p:cNvSpPr>
          <p:nvPr/>
        </p:nvSpPr>
        <p:spPr bwMode="auto">
          <a:xfrm>
            <a:off x="5040677" y="4711427"/>
            <a:ext cx="152157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</a:schemeClr>
                </a:solidFill>
                <a:ea typeface="楷体_GB2312" panose="02010609030101010101" pitchFamily="49" charset="-122"/>
              </a:rPr>
              <a:t>细胞因子</a:t>
            </a:r>
            <a:r>
              <a:rPr lang="zh-CN" altLang="en-US" sz="2800" b="1" dirty="0">
                <a:solidFill>
                  <a:srgbClr val="000099"/>
                </a:solidFill>
                <a:ea typeface="楷体_GB2312" panose="02010609030101010101" pitchFamily="49" charset="-122"/>
              </a:rPr>
              <a:t> </a:t>
            </a:r>
            <a:endParaRPr lang="zh-CN" altLang="en-US" sz="2800" b="1" dirty="0">
              <a:solidFill>
                <a:srgbClr val="000099"/>
              </a:solidFill>
              <a:ea typeface="楷体_GB2312" panose="02010609030101010101" pitchFamily="49" charset="-122"/>
            </a:endParaRPr>
          </a:p>
        </p:txBody>
      </p:sp>
      <p:sp>
        <p:nvSpPr>
          <p:cNvPr id="25" name="AutoShape 22"/>
          <p:cNvSpPr>
            <a:spLocks noChangeArrowheads="1"/>
          </p:cNvSpPr>
          <p:nvPr/>
        </p:nvSpPr>
        <p:spPr bwMode="auto">
          <a:xfrm>
            <a:off x="3389902" y="4919935"/>
            <a:ext cx="304800" cy="381000"/>
          </a:xfrm>
          <a:prstGeom prst="downArrow">
            <a:avLst>
              <a:gd name="adj1" fmla="val 50000"/>
              <a:gd name="adj2" fmla="val 31250"/>
            </a:avLst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26" name="Text Box 16"/>
          <p:cNvSpPr txBox="1">
            <a:spLocks noChangeArrowheads="1"/>
          </p:cNvSpPr>
          <p:nvPr/>
        </p:nvSpPr>
        <p:spPr bwMode="auto">
          <a:xfrm>
            <a:off x="2293390" y="5230124"/>
            <a:ext cx="243528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</a:schemeClr>
                </a:solidFill>
                <a:ea typeface="楷体_GB2312" panose="02010609030101010101" pitchFamily="49" charset="-122"/>
              </a:rPr>
              <a:t>免疫复</a:t>
            </a:r>
            <a:r>
              <a:rPr lang="zh-CN" altLang="en-US" sz="2400" b="1">
                <a:solidFill>
                  <a:schemeClr val="tx1">
                    <a:lumMod val="75000"/>
                  </a:schemeClr>
                </a:solidFill>
                <a:ea typeface="楷体_GB2312" panose="02010609030101010101" pitchFamily="49" charset="-122"/>
              </a:rPr>
              <a:t>合</a:t>
            </a:r>
            <a:r>
              <a:rPr lang="zh-CN" altLang="en-US" sz="2400" b="1" smtClean="0">
                <a:solidFill>
                  <a:schemeClr val="tx1">
                    <a:lumMod val="75000"/>
                  </a:schemeClr>
                </a:solidFill>
                <a:ea typeface="楷体_GB2312" panose="02010609030101010101" pitchFamily="49" charset="-122"/>
              </a:rPr>
              <a:t>物形</a:t>
            </a:r>
            <a:r>
              <a:rPr lang="zh-CN" altLang="en-US" sz="2400" b="1" dirty="0">
                <a:solidFill>
                  <a:schemeClr val="tx1">
                    <a:lumMod val="75000"/>
                  </a:schemeClr>
                </a:solidFill>
                <a:ea typeface="楷体_GB2312" panose="02010609030101010101" pitchFamily="49" charset="-122"/>
              </a:rPr>
              <a:t>成</a:t>
            </a:r>
            <a:endParaRPr lang="zh-CN" altLang="en-US" sz="2400" b="1" dirty="0">
              <a:solidFill>
                <a:schemeClr val="tx1">
                  <a:lumMod val="75000"/>
                </a:schemeClr>
              </a:solidFill>
              <a:ea typeface="楷体_GB2312" panose="02010609030101010101" pitchFamily="49" charset="-122"/>
            </a:endParaRPr>
          </a:p>
        </p:txBody>
      </p:sp>
      <p:sp>
        <p:nvSpPr>
          <p:cNvPr id="27" name="AutoShape 19"/>
          <p:cNvSpPr>
            <a:spLocks noChangeArrowheads="1"/>
          </p:cNvSpPr>
          <p:nvPr/>
        </p:nvSpPr>
        <p:spPr bwMode="auto">
          <a:xfrm rot="2185718">
            <a:off x="5181145" y="5133261"/>
            <a:ext cx="381000" cy="628650"/>
          </a:xfrm>
          <a:prstGeom prst="downArrow">
            <a:avLst>
              <a:gd name="adj1" fmla="val 50000"/>
              <a:gd name="adj2" fmla="val 41250"/>
            </a:avLst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28" name="AutoShape 23"/>
          <p:cNvSpPr>
            <a:spLocks noChangeArrowheads="1"/>
          </p:cNvSpPr>
          <p:nvPr/>
        </p:nvSpPr>
        <p:spPr bwMode="auto">
          <a:xfrm rot="-3090835">
            <a:off x="3424238" y="5621338"/>
            <a:ext cx="304800" cy="495300"/>
          </a:xfrm>
          <a:prstGeom prst="downArrow">
            <a:avLst>
              <a:gd name="adj1" fmla="val 50000"/>
              <a:gd name="adj2" fmla="val 40625"/>
            </a:avLst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29" name="Text Box 17"/>
          <p:cNvSpPr txBox="1">
            <a:spLocks noChangeArrowheads="1"/>
          </p:cNvSpPr>
          <p:nvPr/>
        </p:nvSpPr>
        <p:spPr bwMode="auto">
          <a:xfrm>
            <a:off x="3865331" y="5813614"/>
            <a:ext cx="1846243" cy="5232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FF6600"/>
                </a:solidFill>
                <a:ea typeface="楷体_GB2312" panose="02010609030101010101" pitchFamily="49" charset="-122"/>
              </a:rPr>
              <a:t>SLE</a:t>
            </a:r>
            <a:r>
              <a:rPr lang="zh-CN" altLang="en-US" sz="2800" b="1" dirty="0">
                <a:solidFill>
                  <a:srgbClr val="FF6600"/>
                </a:solidFill>
                <a:ea typeface="楷体_GB2312" panose="02010609030101010101" pitchFamily="49" charset="-122"/>
              </a:rPr>
              <a:t>发病</a:t>
            </a:r>
            <a:endParaRPr lang="zh-CN" altLang="en-US" sz="2800" b="1" dirty="0">
              <a:solidFill>
                <a:srgbClr val="FF6600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968022" y="1644382"/>
            <a:ext cx="3498580" cy="540000"/>
            <a:chOff x="1397186" y="3857714"/>
            <a:chExt cx="4055189" cy="549605"/>
          </a:xfrm>
        </p:grpSpPr>
        <p:sp>
          <p:nvSpPr>
            <p:cNvPr id="5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</a:t>
              </a:r>
              <a:r>
                <a:rPr lang="zh-CN" altLang="en-US" sz="180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目</a:t>
              </a:r>
              <a:r>
                <a:rPr lang="zh-CN" altLang="en-US" sz="180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九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5" name="矩形 54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内分泌与代谢性疾病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990570" y="1644382"/>
            <a:ext cx="3698922" cy="540000"/>
            <a:chOff x="1397186" y="3857714"/>
            <a:chExt cx="4225649" cy="549605"/>
          </a:xfrm>
        </p:grpSpPr>
        <p:sp>
          <p:nvSpPr>
            <p:cNvPr id="20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项目十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sz="1600" b="1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　</a:t>
              </a:r>
              <a:r>
                <a:rPr lang="zh-CN" altLang="en-US" sz="1600" b="1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风湿性疾病</a:t>
              </a:r>
              <a:endParaRPr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968022" y="2553957"/>
            <a:ext cx="3498580" cy="540000"/>
            <a:chOff x="1397186" y="3857714"/>
            <a:chExt cx="4225649" cy="549605"/>
          </a:xfrm>
        </p:grpSpPr>
        <p:sp>
          <p:nvSpPr>
            <p:cNvPr id="2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一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血液系统疾病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990570" y="2553957"/>
            <a:ext cx="3698922" cy="540000"/>
            <a:chOff x="1397186" y="3857714"/>
            <a:chExt cx="4055189" cy="549605"/>
          </a:xfrm>
        </p:grpSpPr>
        <p:sp>
          <p:nvSpPr>
            <p:cNvPr id="2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二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神经系统疾病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968022" y="3472028"/>
            <a:ext cx="3498580" cy="540000"/>
            <a:chOff x="1397186" y="3857714"/>
            <a:chExt cx="4055189" cy="549605"/>
          </a:xfrm>
        </p:grpSpPr>
        <p:sp>
          <p:nvSpPr>
            <p:cNvPr id="3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三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外</a:t>
              </a: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科</a:t>
              </a:r>
              <a:r>
                <a:rPr lang="zh-CN" altLang="en-US" sz="1600" b="1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总论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990570" y="3463138"/>
            <a:ext cx="3698922" cy="540000"/>
            <a:chOff x="1397186" y="3857714"/>
            <a:chExt cx="4225649" cy="549605"/>
          </a:xfrm>
        </p:grpSpPr>
        <p:sp>
          <p:nvSpPr>
            <p:cNvPr id="3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四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6" name="矩形 35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运动系统疾病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231407" y="901338"/>
            <a:ext cx="11300353" cy="5773782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9838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、临床表现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占位符 3"/>
          <p:cNvSpPr txBox="1"/>
          <p:nvPr/>
        </p:nvSpPr>
        <p:spPr>
          <a:xfrm>
            <a:off x="444137" y="901338"/>
            <a:ext cx="11087621" cy="5072107"/>
          </a:xfrm>
          <a:prstGeom prst="rect">
            <a:avLst/>
          </a:prstGeom>
        </p:spPr>
        <p:txBody>
          <a:bodyPr vert="horz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en-US" altLang="zh-CN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240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1．全身症状   </a:t>
            </a:r>
            <a:r>
              <a:rPr lang="zh-CN" altLang="en-US" sz="2400" smtClean="0">
                <a:solidFill>
                  <a:srgbClr val="000099"/>
                </a:solidFill>
                <a:latin typeface="宋体" panose="02010600030101010101" pitchFamily="2" charset="-122"/>
                <a:sym typeface="+mn-ea"/>
              </a:rPr>
              <a:t>发热、全身不适，乏力、体重下降等。</a:t>
            </a:r>
            <a:endParaRPr lang="en-US" altLang="zh-CN" sz="2400" smtClean="0">
              <a:solidFill>
                <a:srgbClr val="000099"/>
              </a:solidFill>
              <a:latin typeface="宋体" panose="02010600030101010101" pitchFamily="2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400" smtClean="0">
                <a:solidFill>
                  <a:srgbClr val="000099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zh-CN" altLang="en-US" sz="2400" smtClean="0">
                <a:solidFill>
                  <a:srgbClr val="000099"/>
                </a:solidFill>
                <a:latin typeface="宋体" panose="02010600030101010101" pitchFamily="2" charset="-122"/>
                <a:sym typeface="+mn-ea"/>
              </a:rPr>
              <a:t>感染、日晒、药物、精神创伤、手术等诱发或加重。</a:t>
            </a:r>
            <a:endParaRPr lang="en-US" altLang="zh-CN" sz="2400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240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2．皮肤与黏膜   </a:t>
            </a:r>
            <a:r>
              <a:rPr lang="zh-CN" altLang="en-US" sz="2400" smtClean="0">
                <a:solidFill>
                  <a:srgbClr val="000099"/>
                </a:solidFill>
                <a:latin typeface="宋体" panose="02010600030101010101" pitchFamily="2" charset="-122"/>
              </a:rPr>
              <a:t>蝶形红斑</a:t>
            </a:r>
            <a:r>
              <a:rPr lang="zh-CN" altLang="en-US" sz="2400" smtClean="0">
                <a:solidFill>
                  <a:srgbClr val="000099"/>
                </a:solidFill>
              </a:rPr>
              <a:t> 、</a:t>
            </a:r>
            <a:r>
              <a:rPr lang="zh-CN" altLang="en-US" sz="2400" smtClean="0">
                <a:solidFill>
                  <a:srgbClr val="000099"/>
                </a:solidFill>
                <a:latin typeface="宋体" panose="02010600030101010101" pitchFamily="2" charset="-122"/>
              </a:rPr>
              <a:t>盘状红斑</a:t>
            </a:r>
            <a:r>
              <a:rPr lang="zh-CN" altLang="en-US" sz="2400" smtClean="0">
                <a:solidFill>
                  <a:srgbClr val="000099"/>
                </a:solidFill>
              </a:rPr>
              <a:t> 、</a:t>
            </a:r>
            <a:r>
              <a:rPr lang="zh-CN" altLang="en-US" sz="2400" smtClean="0">
                <a:solidFill>
                  <a:srgbClr val="000099"/>
                </a:solidFill>
                <a:latin typeface="宋体" panose="02010600030101010101" pitchFamily="2" charset="-122"/>
              </a:rPr>
              <a:t>脱发</a:t>
            </a:r>
            <a:r>
              <a:rPr lang="zh-CN" altLang="en-US" sz="2400" smtClean="0">
                <a:solidFill>
                  <a:srgbClr val="000099"/>
                </a:solidFill>
              </a:rPr>
              <a:t> 、</a:t>
            </a:r>
            <a:r>
              <a:rPr lang="zh-CN" altLang="en-US" sz="2400" smtClean="0">
                <a:solidFill>
                  <a:srgbClr val="000099"/>
                </a:solidFill>
                <a:latin typeface="宋体" panose="02010600030101010101" pitchFamily="2" charset="-122"/>
              </a:rPr>
              <a:t>口腔溃疡</a:t>
            </a:r>
            <a:r>
              <a:rPr lang="zh-CN" altLang="en-US" sz="2400" smtClean="0">
                <a:solidFill>
                  <a:srgbClr val="000099"/>
                </a:solidFill>
              </a:rPr>
              <a:t> 、</a:t>
            </a:r>
            <a:r>
              <a:rPr lang="zh-CN" altLang="en-US" sz="2400" smtClean="0">
                <a:solidFill>
                  <a:srgbClr val="000099"/>
                </a:solidFill>
                <a:latin typeface="宋体" panose="02010600030101010101" pitchFamily="2" charset="-122"/>
              </a:rPr>
              <a:t>雷诺现象</a:t>
            </a:r>
            <a:r>
              <a:rPr lang="zh-CN" altLang="en-US" sz="2400" smtClean="0">
                <a:solidFill>
                  <a:srgbClr val="000099"/>
                </a:solidFill>
              </a:rPr>
              <a:t> 、</a:t>
            </a:r>
            <a:r>
              <a:rPr lang="zh-CN" altLang="en-US" sz="2400" smtClean="0">
                <a:solidFill>
                  <a:srgbClr val="000099"/>
                </a:solidFill>
                <a:latin typeface="宋体" panose="02010600030101010101" pitchFamily="2" charset="-122"/>
              </a:rPr>
              <a:t>光过敏</a:t>
            </a:r>
            <a:r>
              <a:rPr lang="zh-CN" altLang="en-US" sz="2400" smtClean="0">
                <a:solidFill>
                  <a:srgbClr val="000099"/>
                </a:solidFill>
              </a:rPr>
              <a:t> 、各种</a:t>
            </a:r>
            <a:r>
              <a:rPr lang="zh-CN" altLang="en-US" sz="2400" smtClean="0">
                <a:solidFill>
                  <a:srgbClr val="000099"/>
                </a:solidFill>
                <a:latin typeface="宋体" panose="02010600030101010101" pitchFamily="2" charset="-122"/>
              </a:rPr>
              <a:t>皮疹</a:t>
            </a:r>
            <a:r>
              <a:rPr lang="zh-CN" altLang="en-US" sz="2400" smtClean="0"/>
              <a:t> </a:t>
            </a:r>
            <a:endParaRPr lang="en-US" altLang="zh-CN" sz="240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Picture 4" descr="蝶形红斑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0725" y="3437391"/>
            <a:ext cx="3301823" cy="2080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Lupus_rash_palm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99341" y="3437391"/>
            <a:ext cx="3810000" cy="2080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102359" y="5621677"/>
            <a:ext cx="2376487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1"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楷体_GB2312" panose="02010609030101010101" pitchFamily="49" charset="-122"/>
              </a:rPr>
              <a:t>蝶形红斑</a:t>
            </a:r>
            <a:endParaRPr kumimoji="1"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anose="020B060403050404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5803528" y="5683726"/>
            <a:ext cx="2663825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1"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楷体_GB2312" panose="02010609030101010101" pitchFamily="49" charset="-122"/>
              </a:rPr>
              <a:t>掌部红斑</a:t>
            </a:r>
            <a:endParaRPr kumimoji="1"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anose="020B060403050404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385578" y="940526"/>
            <a:ext cx="11146181" cy="5590903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9838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、临床表现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4227155" y="3145794"/>
            <a:ext cx="2312214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smtClean="0">
                <a:solidFill>
                  <a:srgbClr val="FF0000"/>
                </a:solidFill>
              </a:rPr>
              <a:t>狼疮皮肤粘膜表现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pic>
        <p:nvPicPr>
          <p:cNvPr id="6" name="Picture 9" descr="红斑狼疮口腔溃疡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3102" y="927463"/>
            <a:ext cx="3041127" cy="1814131"/>
          </a:xfrm>
          <a:prstGeom prst="rect">
            <a:avLst/>
          </a:prstGeom>
          <a:noFill/>
        </p:spPr>
      </p:pic>
      <p:sp>
        <p:nvSpPr>
          <p:cNvPr id="7" name="Text Box 18"/>
          <p:cNvSpPr txBox="1">
            <a:spLocks noChangeArrowheads="1"/>
          </p:cNvSpPr>
          <p:nvPr/>
        </p:nvSpPr>
        <p:spPr bwMode="auto">
          <a:xfrm>
            <a:off x="1068392" y="2839088"/>
            <a:ext cx="1409700" cy="45720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00099"/>
                </a:solidFill>
              </a:rPr>
              <a:t>口腔溃疡</a:t>
            </a:r>
            <a:endParaRPr lang="zh-CN" altLang="en-US" b="1" dirty="0">
              <a:solidFill>
                <a:srgbClr val="000099"/>
              </a:solidFill>
            </a:endParaRPr>
          </a:p>
        </p:txBody>
      </p:sp>
      <p:pic>
        <p:nvPicPr>
          <p:cNvPr id="8" name="Picture 16" descr="38"/>
          <p:cNvPicPr>
            <a:picLocks noChangeAspect="1" noChangeArrowheads="1"/>
          </p:cNvPicPr>
          <p:nvPr/>
        </p:nvPicPr>
        <p:blipFill>
          <a:blip r:embed="rId4" cstate="print"/>
          <a:srcRect b="13472"/>
          <a:stretch>
            <a:fillRect/>
          </a:stretch>
        </p:blipFill>
        <p:spPr bwMode="auto">
          <a:xfrm>
            <a:off x="385579" y="3296289"/>
            <a:ext cx="3168650" cy="2055812"/>
          </a:xfrm>
          <a:prstGeom prst="rect">
            <a:avLst/>
          </a:prstGeom>
          <a:noFill/>
        </p:spPr>
      </p:pic>
      <p:sp>
        <p:nvSpPr>
          <p:cNvPr id="9" name="Text Box 22"/>
          <p:cNvSpPr txBox="1">
            <a:spLocks noChangeArrowheads="1"/>
          </p:cNvSpPr>
          <p:nvPr/>
        </p:nvSpPr>
        <p:spPr bwMode="auto">
          <a:xfrm>
            <a:off x="1221585" y="5423452"/>
            <a:ext cx="110331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00099"/>
                </a:solidFill>
              </a:rPr>
              <a:t>狼疮发</a:t>
            </a:r>
            <a:endParaRPr lang="zh-CN" altLang="en-US" b="1" dirty="0">
              <a:solidFill>
                <a:srgbClr val="000099"/>
              </a:solidFill>
            </a:endParaRPr>
          </a:p>
        </p:txBody>
      </p:sp>
      <p:pic>
        <p:nvPicPr>
          <p:cNvPr id="10" name="Picture 14" descr="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5996" y="940526"/>
            <a:ext cx="3001010" cy="1866110"/>
          </a:xfrm>
          <a:prstGeom prst="rect">
            <a:avLst/>
          </a:prstGeom>
          <a:noFill/>
        </p:spPr>
      </p:pic>
      <p:sp>
        <p:nvSpPr>
          <p:cNvPr id="11" name="Text Box 19"/>
          <p:cNvSpPr txBox="1">
            <a:spLocks noChangeArrowheads="1"/>
          </p:cNvSpPr>
          <p:nvPr/>
        </p:nvSpPr>
        <p:spPr bwMode="auto">
          <a:xfrm>
            <a:off x="4505411" y="2806636"/>
            <a:ext cx="14097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00099"/>
                </a:solidFill>
              </a:rPr>
              <a:t>蝶形红斑</a:t>
            </a:r>
            <a:endParaRPr lang="zh-CN" altLang="en-US" b="1" dirty="0">
              <a:solidFill>
                <a:srgbClr val="000099"/>
              </a:solidFill>
            </a:endParaRPr>
          </a:p>
        </p:txBody>
      </p:sp>
      <p:pic>
        <p:nvPicPr>
          <p:cNvPr id="12" name="Picture 8" descr="雷诺现象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12803" y="940526"/>
            <a:ext cx="2963044" cy="1872984"/>
          </a:xfrm>
          <a:prstGeom prst="rect">
            <a:avLst/>
          </a:prstGeom>
          <a:solidFill>
            <a:srgbClr val="C0C0C0"/>
          </a:solidFill>
        </p:spPr>
      </p:pic>
      <p:sp>
        <p:nvSpPr>
          <p:cNvPr id="13" name="Text Box 20"/>
          <p:cNvSpPr txBox="1">
            <a:spLocks noChangeArrowheads="1"/>
          </p:cNvSpPr>
          <p:nvPr/>
        </p:nvSpPr>
        <p:spPr bwMode="auto">
          <a:xfrm>
            <a:off x="8498055" y="2839089"/>
            <a:ext cx="14097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00099"/>
                </a:solidFill>
              </a:rPr>
              <a:t>雷诺现象</a:t>
            </a:r>
            <a:endParaRPr lang="zh-CN" altLang="en-US" b="1" dirty="0">
              <a:solidFill>
                <a:srgbClr val="000099"/>
              </a:solidFill>
            </a:endParaRPr>
          </a:p>
        </p:txBody>
      </p:sp>
      <p:pic>
        <p:nvPicPr>
          <p:cNvPr id="14" name="Picture 15" descr="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95281" y="3321868"/>
            <a:ext cx="3080565" cy="1872282"/>
          </a:xfrm>
          <a:prstGeom prst="rect">
            <a:avLst/>
          </a:prstGeom>
          <a:noFill/>
        </p:spPr>
      </p:pic>
      <p:sp>
        <p:nvSpPr>
          <p:cNvPr id="15" name="Text Box 21"/>
          <p:cNvSpPr txBox="1">
            <a:spLocks noChangeArrowheads="1"/>
          </p:cNvSpPr>
          <p:nvPr/>
        </p:nvSpPr>
        <p:spPr bwMode="auto">
          <a:xfrm>
            <a:off x="8315483" y="5214465"/>
            <a:ext cx="1440159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000099"/>
                </a:solidFill>
              </a:rPr>
              <a:t>SLE</a:t>
            </a:r>
            <a:r>
              <a:rPr lang="zh-CN" altLang="en-US" b="1" dirty="0">
                <a:solidFill>
                  <a:srgbClr val="000099"/>
                </a:solidFill>
              </a:rPr>
              <a:t>血管炎</a:t>
            </a:r>
            <a:endParaRPr lang="zh-CN" altLang="en-US" b="1" dirty="0">
              <a:solidFill>
                <a:srgbClr val="000099"/>
              </a:solidFill>
            </a:endParaRPr>
          </a:p>
        </p:txBody>
      </p:sp>
      <p:pic>
        <p:nvPicPr>
          <p:cNvPr id="16" name="Picture 13" descr="红斑狼疮双手血管炎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31920" y="4303460"/>
            <a:ext cx="3135085" cy="1648112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4572000" y="6021288"/>
            <a:ext cx="11521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000099"/>
                </a:solidFill>
                <a:latin typeface="宋体" panose="02010600030101010101" pitchFamily="2" charset="-122"/>
              </a:rPr>
              <a:t>  光过敏</a:t>
            </a:r>
            <a:r>
              <a:rPr lang="zh-CN" altLang="en-US" b="1" dirty="0" smtClean="0">
                <a:solidFill>
                  <a:srgbClr val="000099"/>
                </a:solidFill>
              </a:rPr>
              <a:t> </a:t>
            </a:r>
            <a:endParaRPr lang="zh-CN" altLang="en-US" dirty="0"/>
          </a:p>
        </p:txBody>
      </p:sp>
    </p:spTree>
  </p:cSld>
  <p:clrMapOvr>
    <a:masterClrMapping/>
  </p:clrMapOvr>
  <p:transition spd="slow">
    <p:randomBar dir="vert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231408" y="875211"/>
            <a:ext cx="11300352" cy="560396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9838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、临床表现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占位符 3"/>
          <p:cNvSpPr txBox="1"/>
          <p:nvPr/>
        </p:nvSpPr>
        <p:spPr>
          <a:xfrm>
            <a:off x="457200" y="1371600"/>
            <a:ext cx="6021977" cy="4937720"/>
          </a:xfrm>
          <a:prstGeom prst="rect">
            <a:avLst/>
          </a:prstGeom>
        </p:spPr>
        <p:txBody>
          <a:bodyPr vert="horz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3．骨关节和肌肉  </a:t>
            </a:r>
            <a:r>
              <a:rPr lang="zh-CN" altLang="en-US" sz="2400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手指近端指关节对称性疼痛、肿胀。     也可有晨僵。</a:t>
            </a:r>
            <a:br>
              <a:rPr lang="zh-CN" altLang="en-US" sz="2400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</a:br>
            <a:endParaRPr lang="en-US" altLang="zh-CN" sz="2400" smtClean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en-US" altLang="zh-CN" sz="2400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en-US" altLang="zh-CN" sz="2400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en-US" altLang="zh-CN" sz="2400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en-US" altLang="zh-CN" sz="2400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240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4．肾脏  </a:t>
            </a:r>
            <a:r>
              <a:rPr lang="zh-CN" altLang="en-US" sz="2400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系统性红斑狼疮最常累及肾脏。有狼疮性肾炎，表现为急慢性肾炎、肾病综合征、肾功能衰竭等，尿毒症是SLE常见的死亡原因。</a:t>
            </a:r>
            <a:br>
              <a:rPr lang="zh-CN" altLang="en-US" sz="240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</a:br>
            <a:endParaRPr lang="en-US" altLang="zh-CN" sz="2400" dirty="0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6" name="Picture 2" descr="1"/>
          <p:cNvPicPr>
            <a:picLocks noChangeAspect="1" noChangeArrowheads="1"/>
          </p:cNvPicPr>
          <p:nvPr/>
        </p:nvPicPr>
        <p:blipFill>
          <a:blip r:embed="rId3" cstate="print"/>
          <a:srcRect b="-14825"/>
          <a:stretch>
            <a:fillRect/>
          </a:stretch>
        </p:blipFill>
        <p:spPr bwMode="auto">
          <a:xfrm>
            <a:off x="6704969" y="1660969"/>
            <a:ext cx="3960440" cy="2016224"/>
          </a:xfrm>
          <a:prstGeom prst="rect">
            <a:avLst/>
          </a:prstGeom>
          <a:solidFill>
            <a:srgbClr val="993300"/>
          </a:solidFill>
        </p:spPr>
      </p:pic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7797766" y="3840460"/>
            <a:ext cx="177484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FF"/>
                </a:solidFill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SLE</a:t>
            </a:r>
            <a:r>
              <a:rPr lang="zh-CN" altLang="en-US" sz="2400" b="1" dirty="0">
                <a:solidFill>
                  <a:srgbClr val="FF0000"/>
                </a:solidFill>
              </a:rPr>
              <a:t>关节炎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231408" y="966652"/>
            <a:ext cx="11300352" cy="5006794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9838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、临床表现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内容占位符 2"/>
          <p:cNvSpPr txBox="1"/>
          <p:nvPr/>
        </p:nvSpPr>
        <p:spPr>
          <a:xfrm>
            <a:off x="339633" y="1097280"/>
            <a:ext cx="6609807" cy="502888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5．心血管  </a:t>
            </a:r>
            <a:r>
              <a:rPr lang="zh-CN" altLang="en-US" sz="2400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心包炎最常见，为纤维蛋白性心包炎或渗出性心包炎。10%有周围血管病变，如血栓性静脉炎等。</a:t>
            </a:r>
            <a:endParaRPr lang="zh-CN" altLang="en-US" sz="2400" smtClean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6236" y="2325188"/>
            <a:ext cx="327660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2955451" y="5221889"/>
            <a:ext cx="171072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SLE</a:t>
            </a:r>
            <a:r>
              <a:rPr lang="zh-CN" altLang="en-US" sz="2400" b="1" dirty="0">
                <a:solidFill>
                  <a:srgbClr val="FF0000"/>
                </a:solidFill>
              </a:rPr>
              <a:t>心包炎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231408" y="1110344"/>
            <a:ext cx="11300352" cy="553865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9838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、临床表现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占位符 3"/>
          <p:cNvSpPr txBox="1"/>
          <p:nvPr/>
        </p:nvSpPr>
        <p:spPr>
          <a:xfrm>
            <a:off x="457200" y="1371600"/>
            <a:ext cx="6792686" cy="4754563"/>
          </a:xfrm>
          <a:prstGeom prst="rect">
            <a:avLst/>
          </a:prstGeom>
        </p:spPr>
        <p:txBody>
          <a:bodyPr vert="horz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6．肺于胸膜  </a:t>
            </a:r>
            <a:r>
              <a:rPr lang="zh-CN" altLang="en-US" sz="2400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常累及肺和胸膜，约35%的患者有胸膜炎、胸腔积液。约有10%的患者发生急性狼疮性肺炎。</a:t>
            </a:r>
            <a:endParaRPr lang="en-US" altLang="zh-CN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240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7．消化系统   </a:t>
            </a:r>
            <a:r>
              <a:rPr lang="zh-CN" altLang="en-US" sz="2400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约30％患者有食欲减退、腹痛、呕吐、腹泻或腹水等。40%患者血清转氨酶升高，肝不一定肿大，常无黄疸。</a:t>
            </a:r>
            <a:endParaRPr lang="en-US" altLang="zh-CN" sz="2400" smtClean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8．神经系统  </a:t>
            </a:r>
            <a:r>
              <a:rPr lang="zh-CN" altLang="en-US" sz="240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约25%患者神经系统损伤，以脑损害最常见，又称神经精神狼疮。</a:t>
            </a:r>
            <a:endParaRPr lang="en-US" altLang="zh-CN" sz="240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9．血液系统  </a:t>
            </a:r>
            <a:r>
              <a:rPr lang="zh-CN" altLang="en-US" sz="240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活动性SLE有慢性贫血表现，为正细胞正色素性贫血，并发生各系统出血。</a:t>
            </a:r>
            <a:endParaRPr lang="zh-CN" altLang="en-US" sz="240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zh-CN" altLang="en-US" sz="2400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Picture 3" descr="18"/>
          <p:cNvPicPr>
            <a:picLocks noChangeAspect="1" noChangeArrowheads="1"/>
          </p:cNvPicPr>
          <p:nvPr/>
        </p:nvPicPr>
        <p:blipFill>
          <a:blip r:embed="rId3" cstate="print"/>
          <a:srcRect b="-15961"/>
          <a:stretch>
            <a:fillRect/>
          </a:stretch>
        </p:blipFill>
        <p:spPr bwMode="auto">
          <a:xfrm>
            <a:off x="8006932" y="1248363"/>
            <a:ext cx="2701584" cy="1994682"/>
          </a:xfrm>
          <a:prstGeom prst="rect">
            <a:avLst/>
          </a:prstGeom>
          <a:solidFill>
            <a:srgbClr val="000000"/>
          </a:solidFill>
        </p:spPr>
      </p:pic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8339701" y="3181378"/>
            <a:ext cx="171072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SLE</a:t>
            </a:r>
            <a:r>
              <a:rPr lang="zh-CN" altLang="en-US" sz="2400" b="1" dirty="0">
                <a:solidFill>
                  <a:srgbClr val="FF0000"/>
                </a:solidFill>
              </a:rPr>
              <a:t>胸膜炎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pic>
        <p:nvPicPr>
          <p:cNvPr id="9" name="Picture 3" descr="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72212" y="3643043"/>
            <a:ext cx="2736304" cy="2088232"/>
          </a:xfrm>
          <a:prstGeom prst="rect">
            <a:avLst/>
          </a:prstGeom>
          <a:noFill/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7904923" y="5751442"/>
            <a:ext cx="29718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</a:rPr>
              <a:t>SLE</a:t>
            </a:r>
            <a:r>
              <a:rPr lang="zh-CN" altLang="en-US" sz="2400" b="1" dirty="0">
                <a:solidFill>
                  <a:srgbClr val="FF0000"/>
                </a:solidFill>
              </a:rPr>
              <a:t>引起的</a:t>
            </a:r>
            <a:r>
              <a:rPr lang="zh-CN" altLang="en-US" sz="2400" b="1">
                <a:solidFill>
                  <a:srgbClr val="FF0000"/>
                </a:solidFill>
              </a:rPr>
              <a:t>脑</a:t>
            </a:r>
            <a:r>
              <a:rPr lang="zh-CN" altLang="en-US" sz="2400" b="1" smtClean="0">
                <a:solidFill>
                  <a:srgbClr val="FF0000"/>
                </a:solidFill>
              </a:rPr>
              <a:t>梗死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231408" y="1227910"/>
            <a:ext cx="11300352" cy="4745536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9838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、临床表现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占位符 3"/>
          <p:cNvSpPr txBox="1"/>
          <p:nvPr/>
        </p:nvSpPr>
        <p:spPr>
          <a:xfrm>
            <a:off x="457200" y="1371600"/>
            <a:ext cx="10541726" cy="4754563"/>
          </a:xfrm>
          <a:prstGeom prst="rect">
            <a:avLst/>
          </a:prstGeom>
        </p:spPr>
        <p:txBody>
          <a:bodyPr vert="horz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10．眼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2400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15%的患者有眼底变化，如出血、视乳头水肿、视网膜渗出等。</a:t>
            </a:r>
            <a:b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</a:br>
            <a:endParaRPr lang="en-US" altLang="zh-CN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en-US" altLang="zh-CN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en-US" altLang="zh-CN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en-US" altLang="zh-CN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en-US" altLang="zh-CN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240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11．浆膜炎  </a:t>
            </a:r>
            <a:r>
              <a:rPr lang="zh-CN" altLang="en-US" sz="2400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半数以上患者在急性发作期出现多发性浆膜炎，包括胸腔积液、心包积液。</a:t>
            </a:r>
            <a:b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</a:b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" name="Picture 3" descr="8c15"/>
          <p:cNvPicPr>
            <a:picLocks noChangeAspect="1" noChangeArrowheads="1"/>
          </p:cNvPicPr>
          <p:nvPr/>
        </p:nvPicPr>
        <p:blipFill>
          <a:blip r:embed="rId3" cstate="print"/>
          <a:srcRect l="-35132" r="-52698" b="11122"/>
          <a:stretch>
            <a:fillRect/>
          </a:stretch>
        </p:blipFill>
        <p:spPr bwMode="auto">
          <a:xfrm>
            <a:off x="1530599" y="2009570"/>
            <a:ext cx="3672408" cy="1845344"/>
          </a:xfrm>
          <a:prstGeom prst="rect">
            <a:avLst/>
          </a:prstGeom>
          <a:solidFill>
            <a:srgbClr val="000000"/>
          </a:solidFill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439267" y="3854914"/>
            <a:ext cx="202010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SLE</a:t>
            </a:r>
            <a:r>
              <a:rPr lang="zh-CN" altLang="en-US" sz="2400" b="1" dirty="0">
                <a:solidFill>
                  <a:srgbClr val="FF0000"/>
                </a:solidFill>
              </a:rPr>
              <a:t>眼底病变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9838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、临床表现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内容占位符 2"/>
          <p:cNvSpPr txBox="1"/>
          <p:nvPr/>
        </p:nvSpPr>
        <p:spPr>
          <a:xfrm>
            <a:off x="661194" y="1715770"/>
            <a:ext cx="8025606" cy="441039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12. 继发性干燥综合征  </a:t>
            </a:r>
            <a:r>
              <a:rPr lang="zh-CN" altLang="en-US" sz="2400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有约30％的SLE有继发性干燥综合征。</a:t>
            </a:r>
            <a:endParaRPr lang="zh-CN" altLang="en-US" sz="2400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72388" y="2368918"/>
            <a:ext cx="4448175" cy="2880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673997" y="5449639"/>
            <a:ext cx="2576181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</a:rPr>
              <a:t>SLE</a:t>
            </a:r>
            <a:r>
              <a:rPr lang="zh-CN" altLang="en-US" sz="2000" b="1" dirty="0">
                <a:solidFill>
                  <a:srgbClr val="FF0000"/>
                </a:solidFill>
              </a:rPr>
              <a:t>合并干燥综合症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9838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辅助检查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3930" y="1926590"/>
            <a:ext cx="1045300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zh-CN" altLang="en-US" b="1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一</a:t>
            </a:r>
            <a:r>
              <a:rPr lang="zh-CN" altLang="en-US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）一般检查</a:t>
            </a:r>
            <a:endParaRPr lang="en-US" altLang="zh-CN" b="1" smtClean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mtClean="0">
                <a:solidFill>
                  <a:schemeClr val="tx1">
                    <a:lumMod val="75000"/>
                  </a:schemeClr>
                </a:solidFill>
              </a:rPr>
              <a:t>    1.</a:t>
            </a:r>
            <a:r>
              <a:rPr lang="zh-CN" altLang="en-US" smtClean="0">
                <a:solidFill>
                  <a:schemeClr val="tx1">
                    <a:lumMod val="75000"/>
                  </a:schemeClr>
                </a:solidFill>
              </a:rPr>
              <a:t>一</a:t>
            </a:r>
            <a:r>
              <a:rPr lang="zh-CN" altLang="en-US">
                <a:solidFill>
                  <a:schemeClr val="tx1">
                    <a:lumMod val="75000"/>
                  </a:schemeClr>
                </a:solidFill>
              </a:rPr>
              <a:t>般检</a:t>
            </a:r>
            <a:r>
              <a:rPr lang="zh-CN" altLang="en-US" smtClean="0">
                <a:solidFill>
                  <a:schemeClr val="tx1">
                    <a:lumMod val="75000"/>
                  </a:schemeClr>
                </a:solidFill>
              </a:rPr>
              <a:t>查：轻中度贫血，</a:t>
            </a:r>
            <a:r>
              <a:rPr lang="en-US" altLang="zh-CN" smtClean="0">
                <a:solidFill>
                  <a:schemeClr val="tx1">
                    <a:lumMod val="75000"/>
                  </a:schemeClr>
                </a:solidFill>
              </a:rPr>
              <a:t>1/3</a:t>
            </a:r>
            <a:r>
              <a:rPr lang="zh-CN" altLang="en-US" smtClean="0">
                <a:solidFill>
                  <a:schemeClr val="tx1">
                    <a:lumMod val="75000"/>
                  </a:schemeClr>
                </a:solidFill>
              </a:rPr>
              <a:t>患者白细胞和血小板减少，病情活动期血沉增快。</a:t>
            </a:r>
            <a:endParaRPr lang="en-US" altLang="zh-CN" smtClean="0">
              <a:solidFill>
                <a:schemeClr val="tx1">
                  <a:lumMod val="75000"/>
                </a:schemeClr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altLang="zh-CN" smtClean="0">
                <a:solidFill>
                  <a:schemeClr val="tx1">
                    <a:lumMod val="75000"/>
                  </a:schemeClr>
                </a:solidFill>
              </a:rPr>
              <a:t>   2.</a:t>
            </a:r>
            <a:r>
              <a:rPr lang="zh-CN" altLang="en-US" smtClean="0">
                <a:solidFill>
                  <a:schemeClr val="tx1">
                    <a:lumMod val="75000"/>
                  </a:schemeClr>
                </a:solidFill>
              </a:rPr>
              <a:t>肝功能和肾功能异常。</a:t>
            </a:r>
            <a:endParaRPr lang="en-US" altLang="zh-CN" smtClean="0">
              <a:solidFill>
                <a:schemeClr val="tx1">
                  <a:lumMod val="75000"/>
                </a:schemeClr>
              </a:solidFill>
            </a:endParaRPr>
          </a:p>
          <a:p>
            <a:r>
              <a:rPr lang="zh-CN" altLang="en-US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     （二）免疫学检查</a:t>
            </a:r>
            <a:endParaRPr lang="zh-CN" altLang="en-US">
              <a:solidFill>
                <a:schemeClr val="tx1">
                  <a:lumMod val="75000"/>
                </a:schemeClr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mtClean="0">
                <a:solidFill>
                  <a:schemeClr val="tx1">
                    <a:lumMod val="75000"/>
                  </a:schemeClr>
                </a:solidFill>
              </a:rPr>
              <a:t>    1</a:t>
            </a:r>
            <a:r>
              <a:rPr lang="zh-CN" altLang="en-US" smtClean="0">
                <a:solidFill>
                  <a:schemeClr val="tx1">
                    <a:lumMod val="75000"/>
                  </a:schemeClr>
                </a:solidFill>
              </a:rPr>
              <a:t>．自身抗体检查</a:t>
            </a:r>
            <a:endParaRPr lang="zh-CN" altLang="en-US">
              <a:solidFill>
                <a:schemeClr val="tx1">
                  <a:lumMod val="75000"/>
                </a:schemeClr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mtClean="0">
                <a:solidFill>
                  <a:srgbClr val="FF0000"/>
                </a:solidFill>
              </a:rPr>
              <a:t>    ①</a:t>
            </a:r>
            <a:r>
              <a:rPr lang="zh-CN" altLang="en-US">
                <a:solidFill>
                  <a:srgbClr val="FF0000"/>
                </a:solidFill>
              </a:rPr>
              <a:t>抗核抗体（</a:t>
            </a:r>
            <a:r>
              <a:rPr lang="en-US" altLang="zh-CN">
                <a:solidFill>
                  <a:srgbClr val="FF0000"/>
                </a:solidFill>
              </a:rPr>
              <a:t>ANA</a:t>
            </a:r>
            <a:r>
              <a:rPr lang="zh-CN" altLang="en-US" smtClean="0">
                <a:solidFill>
                  <a:srgbClr val="FF0000"/>
                </a:solidFill>
              </a:rPr>
              <a:t>）：敏感性高，特异性低，首选筛选项目</a:t>
            </a:r>
            <a:endParaRPr lang="zh-CN" altLang="en-US">
              <a:solidFill>
                <a:srgbClr val="FF0000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mtClean="0">
                <a:solidFill>
                  <a:srgbClr val="FF0000"/>
                </a:solidFill>
              </a:rPr>
              <a:t>    ②</a:t>
            </a:r>
            <a:r>
              <a:rPr lang="zh-CN" altLang="en-US">
                <a:solidFill>
                  <a:srgbClr val="FF0000"/>
                </a:solidFill>
              </a:rPr>
              <a:t>抗双链</a:t>
            </a:r>
            <a:r>
              <a:rPr lang="en-US" altLang="zh-CN">
                <a:solidFill>
                  <a:srgbClr val="FF0000"/>
                </a:solidFill>
              </a:rPr>
              <a:t>DNA</a:t>
            </a:r>
            <a:r>
              <a:rPr lang="zh-CN" altLang="en-US">
                <a:solidFill>
                  <a:srgbClr val="FF0000"/>
                </a:solidFill>
              </a:rPr>
              <a:t>抗</a:t>
            </a:r>
            <a:r>
              <a:rPr lang="zh-CN" altLang="en-US" smtClean="0">
                <a:solidFill>
                  <a:srgbClr val="FF0000"/>
                </a:solidFill>
              </a:rPr>
              <a:t>体：特异性高，阳性率低，诊断标志性抗体之一，多出现在活动期。</a:t>
            </a:r>
            <a:endParaRPr lang="zh-CN" altLang="en-US">
              <a:solidFill>
                <a:srgbClr val="FF0000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mtClean="0">
                <a:solidFill>
                  <a:srgbClr val="FF0000"/>
                </a:solidFill>
              </a:rPr>
              <a:t>    ③</a:t>
            </a:r>
            <a:r>
              <a:rPr lang="zh-CN" altLang="en-US">
                <a:solidFill>
                  <a:srgbClr val="FF0000"/>
                </a:solidFill>
              </a:rPr>
              <a:t>抗</a:t>
            </a:r>
            <a:r>
              <a:rPr lang="en-US" altLang="zh-CN">
                <a:solidFill>
                  <a:srgbClr val="FF0000"/>
                </a:solidFill>
              </a:rPr>
              <a:t>Sm</a:t>
            </a:r>
            <a:r>
              <a:rPr lang="zh-CN" altLang="en-US">
                <a:solidFill>
                  <a:srgbClr val="FF0000"/>
                </a:solidFill>
              </a:rPr>
              <a:t>抗</a:t>
            </a:r>
            <a:r>
              <a:rPr lang="zh-CN" altLang="en-US" smtClean="0">
                <a:solidFill>
                  <a:srgbClr val="FF0000"/>
                </a:solidFill>
              </a:rPr>
              <a:t>体：</a:t>
            </a:r>
            <a:r>
              <a:rPr lang="zh-CN" altLang="en-US">
                <a:solidFill>
                  <a:srgbClr val="FF0000"/>
                </a:solidFill>
              </a:rPr>
              <a:t>特异性高，阳性率</a:t>
            </a:r>
            <a:r>
              <a:rPr lang="zh-CN" altLang="en-US" smtClean="0">
                <a:solidFill>
                  <a:srgbClr val="FF0000"/>
                </a:solidFill>
              </a:rPr>
              <a:t>低，是</a:t>
            </a:r>
            <a:r>
              <a:rPr lang="en-US" altLang="zh-CN" smtClean="0">
                <a:solidFill>
                  <a:srgbClr val="FF0000"/>
                </a:solidFill>
              </a:rPr>
              <a:t>SLE</a:t>
            </a:r>
            <a:r>
              <a:rPr lang="zh-CN" altLang="en-US" smtClean="0">
                <a:solidFill>
                  <a:srgbClr val="FF0000"/>
                </a:solidFill>
              </a:rPr>
              <a:t>标记性抗体之一，与活动性无关。</a:t>
            </a:r>
            <a:endParaRPr lang="en-US" altLang="zh-CN" smtClean="0"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ea typeface="+mj-ea"/>
            </a:endParaRPr>
          </a:p>
          <a:p>
            <a:r>
              <a:rPr lang="en-US" altLang="zh-CN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</a:rPr>
              <a:t> </a:t>
            </a:r>
            <a:r>
              <a:rPr lang="en-US" altLang="zh-CN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</a:rPr>
              <a:t>   2.</a:t>
            </a:r>
            <a:r>
              <a:rPr lang="zh-CN" altLang="en-US"/>
              <a:t>补体：</a:t>
            </a:r>
            <a:r>
              <a:rPr lang="en-US" altLang="zh-CN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CH50</a:t>
            </a:r>
            <a:r>
              <a:rPr lang="zh-CN" altLang="en-US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（总补体）、</a:t>
            </a:r>
            <a:r>
              <a:rPr lang="en-US" altLang="zh-CN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C3</a:t>
            </a:r>
            <a:r>
              <a:rPr lang="zh-CN" altLang="en-US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、</a:t>
            </a:r>
            <a:r>
              <a:rPr lang="en-US" altLang="zh-CN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C4</a:t>
            </a:r>
            <a:r>
              <a:rPr lang="zh-CN" altLang="en-US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明显降低，提示狼疮活动，阳性率约</a:t>
            </a:r>
            <a:r>
              <a:rPr lang="en-US" altLang="zh-CN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80</a:t>
            </a:r>
            <a:r>
              <a:rPr lang="zh-CN" altLang="en-US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％，特异性较</a:t>
            </a:r>
            <a:r>
              <a:rPr lang="zh-CN" altLang="en-US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高</a:t>
            </a:r>
            <a:endParaRPr lang="en-US" altLang="zh-CN" smtClean="0"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r>
              <a:rPr lang="en-US" altLang="zh-CN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</a:rPr>
              <a:t> </a:t>
            </a:r>
            <a:r>
              <a:rPr lang="en-US" altLang="zh-CN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</a:rPr>
              <a:t>   3.</a:t>
            </a:r>
            <a:r>
              <a:rPr lang="zh-CN" altLang="en-US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</a:rPr>
              <a:t>免疫病理学：</a:t>
            </a:r>
            <a:endParaRPr lang="zh-CN" altLang="en-US"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ea typeface="+mj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    （三）影像学</a:t>
            </a:r>
            <a:r>
              <a:rPr lang="zh-CN" altLang="en-US" b="1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检</a:t>
            </a:r>
            <a:r>
              <a:rPr lang="zh-CN" altLang="en-US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查</a:t>
            </a:r>
            <a:endParaRPr lang="en-US" altLang="zh-CN" b="1" smtClean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C</a:t>
            </a:r>
            <a:r>
              <a:rPr lang="zh-CN" altLang="en-US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T、X线检查及超声心动图间差分别有利于早期发现出血性脑病、肺部浸润及心血管病变。</a:t>
            </a:r>
            <a:endParaRPr lang="zh-CN" altLang="en-US">
              <a:solidFill>
                <a:srgbClr val="FF0000"/>
              </a:solidFill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en-US" altLang="zh-CN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805180">
              <a:defRPr/>
            </a:pPr>
            <a:endParaRPr lang="zh-CN" altLang="en-US" kern="0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395536" y="2711420"/>
            <a:ext cx="8229600" cy="359993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四、诊断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占位符 3"/>
          <p:cNvSpPr txBox="1"/>
          <p:nvPr/>
        </p:nvSpPr>
        <p:spPr>
          <a:xfrm>
            <a:off x="757646" y="1715770"/>
            <a:ext cx="10774112" cy="4123327"/>
          </a:xfrm>
          <a:prstGeom prst="rect">
            <a:avLst/>
          </a:prstGeom>
        </p:spPr>
        <p:txBody>
          <a:bodyPr vert="horz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en-US" altLang="zh-CN" sz="2400" smtClean="0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1．颊部红斑     蝶形红斑或盘状红斑。</a:t>
            </a:r>
            <a:endParaRPr lang="en-US" altLang="zh-CN" sz="2400" smtClean="0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400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400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光敏感      对日光有明显的反应，引起皮疹。</a:t>
            </a:r>
            <a:endParaRPr lang="en-US" altLang="zh-CN" sz="2400" smtClean="0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3．口鼻腔黏膜溃疡</a:t>
            </a:r>
            <a:endParaRPr lang="en-US" altLang="zh-CN" sz="2400" smtClean="0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4．盘状红斑    片状高于皮肤的红斑。</a:t>
            </a:r>
            <a:endParaRPr lang="en-US" altLang="zh-CN" sz="2400" smtClean="0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5．关节炎    非侵蚀性关节炎，累积2个或更多的外周关节，有压痛、肿胀或积液。</a:t>
            </a:r>
            <a:endParaRPr lang="en-US" altLang="zh-CN" sz="2400" smtClean="0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6．浆膜炎  胸膜炎或心包炎。</a:t>
            </a:r>
            <a:endParaRPr lang="en-US" altLang="zh-CN" sz="2400" smtClean="0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7．神经病变  癫痫发作或精神症病，除外药物和已知的代谢紊乱。</a:t>
            </a:r>
            <a:endParaRPr lang="en-US" altLang="zh-CN" sz="2400" dirty="0" smtClean="0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四、诊断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内容占位符 2"/>
          <p:cNvSpPr txBox="1"/>
          <p:nvPr/>
        </p:nvSpPr>
        <p:spPr>
          <a:xfrm>
            <a:off x="757645" y="1715770"/>
            <a:ext cx="10774113" cy="42576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en-US" altLang="zh-CN" sz="2400" smtClean="0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8．肾脏病变  尿蛋白＞0.5g/24小时或+++，或管型尿。</a:t>
            </a:r>
            <a:endParaRPr lang="en-US" altLang="zh-CN" sz="2400" smtClean="0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9．血液学疾病  溶血性贫血或血小板、白细胞减少。</a:t>
            </a:r>
            <a:endParaRPr lang="en-US" altLang="zh-CN" sz="2400" smtClean="0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10．免疫学异常  抗ds—DNA抗体阳性、抗Sm抗体阳性或抗磷脂抗体阳性。</a:t>
            </a:r>
            <a:endParaRPr lang="en-US" altLang="zh-CN" sz="2400" smtClean="0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11．抗核抗体  在任何时候和未用药物诱发“药物性狼疮”的情况下，抗核抗体滴度异常。</a:t>
            </a:r>
            <a:endParaRPr lang="en-US" altLang="zh-CN" sz="2400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400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上述11项中符合任何4项或4项以上者在除外感染、肿瘤和其他结缔组织病后，可诊断为系统性红斑狼疮。</a:t>
            </a:r>
            <a:endParaRPr lang="zh-CN" altLang="en-US" sz="240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slow"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818515" y="1389380"/>
            <a:ext cx="10327005" cy="3138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6600" b="1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项目十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6600" b="1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风湿性疾病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</p:spTree>
  </p:cSld>
  <p:clrMapOvr>
    <a:masterClrMapping/>
  </p:clrMapOvr>
  <p:transition spd="med">
    <p:newsflash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802596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五、治疗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占位符 3"/>
          <p:cNvSpPr txBox="1"/>
          <p:nvPr/>
        </p:nvSpPr>
        <p:spPr>
          <a:xfrm>
            <a:off x="661194" y="1815737"/>
            <a:ext cx="10870564" cy="4565591"/>
          </a:xfrm>
          <a:prstGeom prst="rect">
            <a:avLst/>
          </a:prstGeom>
        </p:spPr>
        <p:txBody>
          <a:bodyPr vert="horz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smtClean="0">
                <a:solidFill>
                  <a:srgbClr val="800000"/>
                </a:solidFill>
              </a:rPr>
              <a:t>治疗原则：</a:t>
            </a:r>
            <a:r>
              <a:rPr lang="zh-CN" altLang="en-US" sz="2400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纠正免疫功能失调，抑制炎症反应，保护脏器功能及治疗各种并发症，促进临床缓解。</a:t>
            </a:r>
            <a:endParaRPr lang="zh-CN" altLang="en-US" sz="2400" smtClean="0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 sz="2400" smtClean="0">
                <a:solidFill>
                  <a:srgbClr val="800000"/>
                </a:solidFill>
              </a:rPr>
              <a:t>1.</a:t>
            </a:r>
            <a:r>
              <a:rPr lang="zh-CN" altLang="en-US" sz="2400" smtClean="0">
                <a:solidFill>
                  <a:srgbClr val="800000"/>
                </a:solidFill>
              </a:rPr>
              <a:t>一般治疗：</a:t>
            </a:r>
            <a:endParaRPr lang="en-US" altLang="zh-CN" sz="2400" smtClean="0">
              <a:solidFill>
                <a:srgbClr val="800000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  心理治疗，树立乐观情绪；</a:t>
            </a:r>
            <a:endParaRPr lang="en-US" altLang="zh-CN" sz="2400" smtClean="0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  急性期卧床休息。病情稳定者可适当参加工作；</a:t>
            </a:r>
            <a:endParaRPr lang="en-US" altLang="zh-CN" sz="2400" smtClean="0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③  及早发现、治疗感染；</a:t>
            </a:r>
            <a:endParaRPr lang="en-US" altLang="zh-CN" sz="2400" smtClean="0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④  避免使用诱发狼疮的药物</a:t>
            </a:r>
            <a:endParaRPr lang="en-US" altLang="zh-CN" sz="2400" smtClean="0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⑤  避免强阳光直接暴晒和紫外线照射；</a:t>
            </a:r>
            <a:endParaRPr lang="en-US" altLang="zh-CN" sz="2400" smtClean="0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⑥  缓解期可以作防疫注射，但尽可能不用活疫苗。</a:t>
            </a:r>
            <a:endParaRPr lang="zh-CN" altLang="en-US" sz="2400" smtClean="0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en-US" altLang="zh-CN" sz="2400" smtClean="0">
              <a:solidFill>
                <a:srgbClr val="800000"/>
              </a:solidFill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2400" dirty="0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五、治疗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占位符 3"/>
          <p:cNvSpPr txBox="1"/>
          <p:nvPr/>
        </p:nvSpPr>
        <p:spPr>
          <a:xfrm>
            <a:off x="661194" y="1715770"/>
            <a:ext cx="10870564" cy="4410393"/>
          </a:xfrm>
          <a:prstGeom prst="rect">
            <a:avLst/>
          </a:prstGeom>
        </p:spPr>
        <p:txBody>
          <a:bodyPr vert="horz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mtClean="0">
                <a:solidFill>
                  <a:srgbClr val="800000"/>
                </a:solidFill>
                <a:sym typeface="+mn-ea"/>
              </a:rPr>
              <a:t>2．药物治疗</a:t>
            </a:r>
            <a:endParaRPr lang="en-US" altLang="zh-CN" smtClean="0">
              <a:solidFill>
                <a:srgbClr val="800000"/>
              </a:solidFill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000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（1）NSAIDs   用于轻度患者，缓解皮疹、发热、关节肌肉痛等，常用阿司匹林、吲哚美辛。</a:t>
            </a:r>
            <a:endParaRPr lang="en-US" altLang="zh-CN" sz="2000" smtClean="0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000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（2）抗疟药   该类药有抗炎、抑制免疫、光保护作用，可缓解SLE患者的皮肤损害，是治疗盘状红斑狼疮的主药，常用氯喹，0.25～0.5g/d，羟氯喹，0.4g/d，分1～2次服用。</a:t>
            </a:r>
            <a:endParaRPr lang="en-US" altLang="zh-CN" sz="2000" smtClean="0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000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（3）糖皮质激素：可用泼尼松1mg/kg.d，连续服用6～8周后逐渐减量，直至维持量10～15mg/日。注意长期使用糖皮质激素的不良反应。</a:t>
            </a:r>
            <a:endParaRPr lang="en-US" altLang="zh-CN" sz="2000" smtClean="0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000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（4）免疫抑制剂：</a:t>
            </a:r>
            <a:endParaRPr lang="en-US" altLang="zh-CN" sz="2000" smtClean="0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000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 环磷酰胺（CTX）  每次10～16mg/kg，缓慢静滴，CTX也可口服，1～2 mg/kg 分2次服用；</a:t>
            </a:r>
            <a:endParaRPr lang="en-US" altLang="zh-CN" sz="2000" smtClean="0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000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 硫唑嘌呤   口服每日1～2mg/kg。</a:t>
            </a:r>
            <a:endParaRPr lang="zh-CN" altLang="en-US" sz="2000" smtClean="0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zh-CN" altLang="en-US" sz="2400" dirty="0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32284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五、治疗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占位符 3"/>
          <p:cNvSpPr txBox="1"/>
          <p:nvPr/>
        </p:nvSpPr>
        <p:spPr>
          <a:xfrm>
            <a:off x="661194" y="1828800"/>
            <a:ext cx="10870564" cy="4144645"/>
          </a:xfrm>
          <a:prstGeom prst="rect">
            <a:avLst/>
          </a:prstGeom>
        </p:spPr>
        <p:txBody>
          <a:bodyPr vert="horz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000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（5）环孢素   每日5mg/kg，分2次口服，连续3月，以后逐渐减至维持量1～3mg/kg</a:t>
            </a:r>
            <a:b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</a:br>
            <a:endParaRPr lang="en-US" altLang="zh-CN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2400" smtClean="0">
                <a:solidFill>
                  <a:srgbClr val="800000"/>
                </a:solidFill>
                <a:sym typeface="+mn-ea"/>
              </a:rPr>
              <a:t>3．大剂量丙种球蛋白静脉注射  </a:t>
            </a:r>
            <a:r>
              <a:rPr lang="zh-CN" altLang="en-US" sz="2000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对危重、难治患者有效，每日300～400mg/kg静脉滴注，连续3～5天为一个疗程。</a:t>
            </a:r>
            <a:endParaRPr lang="en-US" altLang="zh-CN" sz="2000" smtClean="0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en-US" altLang="zh-CN" sz="2400" smtClean="0">
              <a:solidFill>
                <a:srgbClr val="800000"/>
              </a:solidFill>
              <a:sym typeface="+mn-ea"/>
            </a:endParaRPr>
          </a:p>
          <a:p>
            <a:r>
              <a:rPr lang="zh-CN" altLang="en-US" sz="2400" smtClean="0">
                <a:solidFill>
                  <a:srgbClr val="800000"/>
                </a:solidFill>
                <a:sym typeface="+mn-ea"/>
              </a:rPr>
              <a:t>4．其他  </a:t>
            </a:r>
            <a:r>
              <a:rPr lang="zh-CN" altLang="en-US" sz="2000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血浆置换疗法对于危重患者有迅速缓解病情的功效。</a:t>
            </a:r>
            <a:endParaRPr lang="zh-CN" altLang="en-US" sz="2000" dirty="0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案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例分析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占位符 3"/>
          <p:cNvSpPr txBox="1"/>
          <p:nvPr/>
        </p:nvSpPr>
        <p:spPr>
          <a:xfrm>
            <a:off x="661193" y="1715770"/>
            <a:ext cx="10870565" cy="4410393"/>
          </a:xfrm>
          <a:prstGeom prst="rect">
            <a:avLst/>
          </a:prstGeom>
        </p:spPr>
        <p:txBody>
          <a:bodyPr vert="horz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b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</a:br>
            <a:r>
              <a:rPr lang="zh-CN" altLang="en-US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．根据患者有面颊部红斑、光敏反应、小关节炎等考虑诊断系统性红斑狼疮。</a:t>
            </a:r>
            <a:endParaRPr lang="en-US" altLang="zh-CN" smtClean="0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．主要检查包括血常规、血沉、免疫学检查、影像学检查等。</a:t>
            </a:r>
            <a:endParaRPr lang="zh-CN" altLang="en-US" dirty="0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37189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思考题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占位符 3"/>
          <p:cNvSpPr txBox="1"/>
          <p:nvPr/>
        </p:nvSpPr>
        <p:spPr>
          <a:xfrm>
            <a:off x="661193" y="1715770"/>
            <a:ext cx="10870565" cy="4410393"/>
          </a:xfrm>
          <a:prstGeom prst="rect">
            <a:avLst/>
          </a:prstGeom>
        </p:spPr>
        <p:txBody>
          <a:bodyPr vert="horz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b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</a:br>
            <a:r>
              <a:rPr lang="zh-CN" altLang="en-US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1．试述</a:t>
            </a:r>
            <a:r>
              <a:rPr lang="en-US" altLang="zh-CN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SLE</a:t>
            </a:r>
            <a:r>
              <a:rPr lang="zh-CN" altLang="en-US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的特征性表现、主要辅助检查。</a:t>
            </a:r>
            <a:br>
              <a:rPr lang="zh-CN" altLang="en-US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</a:br>
            <a:endParaRPr lang="en-US" altLang="zh-CN" smtClean="0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mtClean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2．简述系统性红斑狼疮的诊断标准，治疗原则。</a:t>
            </a:r>
            <a:endParaRPr lang="zh-CN" altLang="en-US" dirty="0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385695" y="2120265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谢谢观看</a:t>
            </a:r>
            <a:endParaRPr lang="zh-CN" altLang="en-US" sz="7200" b="1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87165" y="4099560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中</a:t>
              </a:r>
              <a:r>
                <a:rPr lang="zh-CN" altLang="en-US" sz="240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南大学出</a:t>
              </a:r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9"/>
          <p:cNvSpPr/>
          <p:nvPr/>
        </p:nvSpPr>
        <p:spPr bwMode="auto">
          <a:xfrm>
            <a:off x="301837" y="1193801"/>
            <a:ext cx="11654367" cy="736600"/>
          </a:xfrm>
          <a:custGeom>
            <a:avLst/>
            <a:gdLst>
              <a:gd name="T0" fmla="*/ 2 w 4909"/>
              <a:gd name="T1" fmla="*/ 0 h 310"/>
              <a:gd name="T2" fmla="*/ 609 w 4909"/>
              <a:gd name="T3" fmla="*/ 115 h 310"/>
              <a:gd name="T4" fmla="*/ 1222 w 4909"/>
              <a:gd name="T5" fmla="*/ 195 h 310"/>
              <a:gd name="T6" fmla="*/ 1838 w 4909"/>
              <a:gd name="T7" fmla="*/ 245 h 310"/>
              <a:gd name="T8" fmla="*/ 2456 w 4909"/>
              <a:gd name="T9" fmla="*/ 264 h 310"/>
              <a:gd name="T10" fmla="*/ 3073 w 4909"/>
              <a:gd name="T11" fmla="*/ 252 h 310"/>
              <a:gd name="T12" fmla="*/ 3382 w 4909"/>
              <a:gd name="T13" fmla="*/ 233 h 310"/>
              <a:gd name="T14" fmla="*/ 3535 w 4909"/>
              <a:gd name="T15" fmla="*/ 220 h 310"/>
              <a:gd name="T16" fmla="*/ 3689 w 4909"/>
              <a:gd name="T17" fmla="*/ 205 h 310"/>
              <a:gd name="T18" fmla="*/ 3996 w 4909"/>
              <a:gd name="T19" fmla="*/ 168 h 310"/>
              <a:gd name="T20" fmla="*/ 4302 w 4909"/>
              <a:gd name="T21" fmla="*/ 122 h 310"/>
              <a:gd name="T22" fmla="*/ 4606 w 4909"/>
              <a:gd name="T23" fmla="*/ 66 h 310"/>
              <a:gd name="T24" fmla="*/ 4757 w 4909"/>
              <a:gd name="T25" fmla="*/ 34 h 310"/>
              <a:gd name="T26" fmla="*/ 4908 w 4909"/>
              <a:gd name="T27" fmla="*/ 0 h 310"/>
              <a:gd name="T28" fmla="*/ 4909 w 4909"/>
              <a:gd name="T29" fmla="*/ 6 h 310"/>
              <a:gd name="T30" fmla="*/ 4760 w 4909"/>
              <a:gd name="T31" fmla="*/ 46 h 310"/>
              <a:gd name="T32" fmla="*/ 4609 w 4909"/>
              <a:gd name="T33" fmla="*/ 82 h 310"/>
              <a:gd name="T34" fmla="*/ 4306 w 4909"/>
              <a:gd name="T35" fmla="*/ 146 h 310"/>
              <a:gd name="T36" fmla="*/ 4001 w 4909"/>
              <a:gd name="T37" fmla="*/ 199 h 310"/>
              <a:gd name="T38" fmla="*/ 3693 w 4909"/>
              <a:gd name="T39" fmla="*/ 241 h 310"/>
              <a:gd name="T40" fmla="*/ 3075 w 4909"/>
              <a:gd name="T41" fmla="*/ 294 h 310"/>
              <a:gd name="T42" fmla="*/ 2455 w 4909"/>
              <a:gd name="T43" fmla="*/ 309 h 310"/>
              <a:gd name="T44" fmla="*/ 1836 w 4909"/>
              <a:gd name="T45" fmla="*/ 288 h 310"/>
              <a:gd name="T46" fmla="*/ 1218 w 4909"/>
              <a:gd name="T47" fmla="*/ 231 h 310"/>
              <a:gd name="T48" fmla="*/ 605 w 4909"/>
              <a:gd name="T49" fmla="*/ 140 h 310"/>
              <a:gd name="T50" fmla="*/ 301 w 4909"/>
              <a:gd name="T51" fmla="*/ 79 h 310"/>
              <a:gd name="T52" fmla="*/ 150 w 4909"/>
              <a:gd name="T53" fmla="*/ 45 h 310"/>
              <a:gd name="T54" fmla="*/ 0 w 4909"/>
              <a:gd name="T55" fmla="*/ 6 h 310"/>
              <a:gd name="T56" fmla="*/ 2 w 4909"/>
              <a:gd name="T5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156460" y="1392555"/>
            <a:ext cx="1652905" cy="2454910"/>
            <a:chOff x="3345" y="2143"/>
            <a:chExt cx="2603" cy="3866"/>
          </a:xfrm>
        </p:grpSpPr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3345" y="3029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4295" y="2143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574" y="4253"/>
              <a:ext cx="2144" cy="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知识目标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02250" y="1588770"/>
            <a:ext cx="1652905" cy="2499995"/>
            <a:chOff x="8299" y="2452"/>
            <a:chExt cx="2603" cy="3937"/>
          </a:xfrm>
          <a:solidFill>
            <a:srgbClr val="2E75B6"/>
          </a:solidFill>
        </p:grpSpPr>
        <p:sp>
          <p:nvSpPr>
            <p:cNvPr id="29" name="Freeform 8"/>
            <p:cNvSpPr>
              <a:spLocks noEditPoints="1"/>
            </p:cNvSpPr>
            <p:nvPr/>
          </p:nvSpPr>
          <p:spPr bwMode="auto">
            <a:xfrm>
              <a:off x="8299" y="3406"/>
              <a:ext cx="2603" cy="2983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30" name="Freeform 12"/>
            <p:cNvSpPr/>
            <p:nvPr/>
          </p:nvSpPr>
          <p:spPr bwMode="auto">
            <a:xfrm>
              <a:off x="9233" y="2452"/>
              <a:ext cx="707" cy="1317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528" y="4623"/>
              <a:ext cx="2082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能力目标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50555" y="1443990"/>
            <a:ext cx="1652905" cy="2454910"/>
            <a:chOff x="12942" y="2224"/>
            <a:chExt cx="2603" cy="386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" name="Freeform 7"/>
            <p:cNvSpPr>
              <a:spLocks noEditPoints="1"/>
            </p:cNvSpPr>
            <p:nvPr/>
          </p:nvSpPr>
          <p:spPr bwMode="auto">
            <a:xfrm>
              <a:off x="12942" y="3110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4" name="Freeform 10"/>
            <p:cNvSpPr/>
            <p:nvPr/>
          </p:nvSpPr>
          <p:spPr bwMode="auto">
            <a:xfrm>
              <a:off x="13892" y="2224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3238" y="4471"/>
              <a:ext cx="2144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素质目标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</a:t>
            </a:r>
            <a:r>
              <a:rPr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目标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22"/>
          <p:cNvSpPr txBox="1"/>
          <p:nvPr/>
        </p:nvSpPr>
        <p:spPr>
          <a:xfrm flipH="1">
            <a:off x="852170" y="4000500"/>
            <a:ext cx="2966720" cy="1421928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dirty="0" smtClean="0"/>
              <a:t>1</a:t>
            </a:r>
            <a:r>
              <a:rPr smtClean="0"/>
              <a:t>. </a:t>
            </a:r>
            <a:r>
              <a:rPr lang="zh-CN" altLang="en-US" smtClean="0"/>
              <a:t>掌握常见风湿性疾病的临床表现、诊断和治疗</a:t>
            </a:r>
            <a:r>
              <a:rPr smtClean="0"/>
              <a:t>。</a:t>
            </a:r>
            <a:endParaRPr dirty="0" smtClean="0"/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dirty="0" smtClean="0"/>
              <a:t>2</a:t>
            </a:r>
            <a:r>
              <a:rPr smtClean="0"/>
              <a:t>. </a:t>
            </a:r>
            <a:r>
              <a:rPr lang="zh-CN" altLang="en-US" smtClean="0"/>
              <a:t>熟悉常见风湿性疾病的病因和发病机制。</a:t>
            </a:r>
            <a:endParaRPr dirty="0" smtClean="0"/>
          </a:p>
        </p:txBody>
      </p:sp>
      <p:sp>
        <p:nvSpPr>
          <p:cNvPr id="5" name="文本框 22"/>
          <p:cNvSpPr txBox="1"/>
          <p:nvPr/>
        </p:nvSpPr>
        <p:spPr>
          <a:xfrm flipH="1">
            <a:off x="4954270" y="4088765"/>
            <a:ext cx="2655570" cy="1089529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mtClean="0"/>
              <a:t>学会风湿性疾病的诊断技能，能够准确诊断各类风湿性疾病。</a:t>
            </a:r>
            <a:endParaRPr lang="zh-CN" altLang="en-US" dirty="0" smtClean="0"/>
          </a:p>
        </p:txBody>
      </p:sp>
      <p:sp>
        <p:nvSpPr>
          <p:cNvPr id="6" name="文本框 22"/>
          <p:cNvSpPr txBox="1"/>
          <p:nvPr/>
        </p:nvSpPr>
        <p:spPr>
          <a:xfrm flipH="1">
            <a:off x="8314690" y="4088765"/>
            <a:ext cx="2618105" cy="141986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/>
              <a:t>培养</a:t>
            </a:r>
            <a:r>
              <a:rPr lang="en-US" altLang="zh-CN" dirty="0" smtClean="0"/>
              <a:t>“</a:t>
            </a:r>
            <a:r>
              <a:rPr lang="zh-CN" altLang="en-US" dirty="0" smtClean="0"/>
              <a:t>关爱</a:t>
            </a:r>
            <a:r>
              <a:rPr lang="en-US" altLang="zh-CN" dirty="0" smtClean="0"/>
              <a:t>-</a:t>
            </a:r>
            <a:r>
              <a:rPr lang="zh-CN" altLang="en-US" dirty="0" smtClean="0"/>
              <a:t>同情</a:t>
            </a:r>
            <a:r>
              <a:rPr lang="en-US" altLang="zh-CN" dirty="0" smtClean="0"/>
              <a:t>-</a:t>
            </a:r>
            <a:r>
              <a:rPr lang="zh-CN" altLang="en-US" dirty="0" smtClean="0"/>
              <a:t>尊重</a:t>
            </a:r>
            <a:r>
              <a:rPr lang="en-US" altLang="zh-CN" dirty="0" smtClean="0"/>
              <a:t>”</a:t>
            </a:r>
            <a:r>
              <a:rPr lang="zh-CN" altLang="en-US" dirty="0" smtClean="0"/>
              <a:t>的情感能力，构建</a:t>
            </a:r>
            <a:r>
              <a:rPr lang="en-US" altLang="zh-CN" dirty="0" smtClean="0"/>
              <a:t>“</a:t>
            </a:r>
            <a:r>
              <a:rPr lang="zh-CN" altLang="en-US" dirty="0" smtClean="0"/>
              <a:t>以患者为中心</a:t>
            </a:r>
            <a:r>
              <a:rPr lang="en-US" altLang="zh-CN" dirty="0" smtClean="0"/>
              <a:t>”</a:t>
            </a:r>
            <a:r>
              <a:rPr lang="zh-CN" altLang="en-US" dirty="0" smtClean="0"/>
              <a:t>的医疗服务理念。</a:t>
            </a:r>
            <a:endParaRPr lang="zh-CN" altLang="en-US" dirty="0" smtClean="0"/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4191635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7957820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1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96306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概述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827583" y="1600200"/>
            <a:ext cx="10223593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概  念</a:t>
            </a:r>
            <a:endParaRPr lang="zh-CN" altLang="en-US" sz="3200" b="1" dirty="0">
              <a:solidFill>
                <a:schemeClr val="hlin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200" b="1" u="sng" dirty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风湿疾病</a:t>
            </a:r>
            <a:r>
              <a:rPr lang="zh-CN" altLang="en-US" sz="3200" u="sng" dirty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3200" u="sng" dirty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rheumatic diseases, </a:t>
            </a:r>
            <a:r>
              <a:rPr lang="zh-CN" altLang="en-US" sz="3200" u="sng" dirty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简称风湿病）</a:t>
            </a:r>
            <a:r>
              <a:rPr lang="zh-CN" altLang="en-US" sz="3200" dirty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是指病变累及骨、关节及其周围软组织，包括肌肉、肌腱、滑膜、韧带等的一组疾病。</a:t>
            </a:r>
            <a:endParaRPr lang="zh-CN" altLang="en-US" sz="3200" dirty="0">
              <a:solidFill>
                <a:schemeClr val="hlin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200" dirty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其主要临床表现是关节疼痛、肿胀、活动功能障碍，病程进展缓慢，发作与缓解交替出现，部分病人可发生脏器功能损害，甚至功能衰竭。</a:t>
            </a:r>
            <a:endParaRPr lang="zh-CN" altLang="en-US" sz="3200" dirty="0">
              <a:solidFill>
                <a:schemeClr val="hlin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96306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概述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Text Box 14"/>
          <p:cNvSpPr txBox="1">
            <a:spLocks noChangeArrowheads="1"/>
          </p:cNvSpPr>
          <p:nvPr/>
        </p:nvSpPr>
        <p:spPr bwMode="auto">
          <a:xfrm>
            <a:off x="661194" y="1715770"/>
            <a:ext cx="10870565" cy="4278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3200" smtClean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分类</a:t>
            </a:r>
            <a:endParaRPr lang="en-US" altLang="zh-CN" sz="3200" smtClean="0">
              <a:solidFill>
                <a:schemeClr val="hlin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smtClean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弥</a:t>
            </a:r>
            <a:r>
              <a:rPr lang="zh-CN" altLang="en-US" sz="320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漫性结缔组织病</a:t>
            </a:r>
            <a:endParaRPr lang="zh-CN" altLang="en-US" sz="3200">
              <a:solidFill>
                <a:schemeClr val="hlin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脊柱关节病</a:t>
            </a:r>
            <a:endParaRPr lang="zh-CN" altLang="en-US" sz="3200">
              <a:solidFill>
                <a:schemeClr val="hlin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骨与软骨病变</a:t>
            </a:r>
            <a:endParaRPr lang="zh-CN" altLang="en-US" sz="3200">
              <a:solidFill>
                <a:schemeClr val="hlin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感染性关节炎</a:t>
            </a:r>
            <a:endParaRPr lang="zh-CN" altLang="en-US" sz="3200">
              <a:solidFill>
                <a:schemeClr val="hlin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伴风湿性疾病表现的代谢和内分泌疾病  </a:t>
            </a:r>
            <a:endParaRPr lang="zh-CN" altLang="en-US" sz="3200">
              <a:solidFill>
                <a:schemeClr val="hlin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96306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概述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Text Box 14"/>
          <p:cNvSpPr txBox="1">
            <a:spLocks noChangeArrowheads="1"/>
          </p:cNvSpPr>
          <p:nvPr/>
        </p:nvSpPr>
        <p:spPr bwMode="auto">
          <a:xfrm>
            <a:off x="757646" y="1715771"/>
            <a:ext cx="11165997" cy="4031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3200" smtClean="0">
                <a:solidFill>
                  <a:schemeClr val="hlink"/>
                </a:solidFill>
                <a:ea typeface="楷体_GB2312" panose="02010609030101010101" pitchFamily="49" charset="-122"/>
              </a:rPr>
              <a:t>临床特点</a:t>
            </a:r>
            <a:endParaRPr lang="en-US" altLang="zh-CN" sz="3200" smtClean="0">
              <a:solidFill>
                <a:schemeClr val="hlink"/>
              </a:solidFill>
              <a:ea typeface="楷体_GB2312" panose="02010609030101010101" pitchFamily="49" charset="-122"/>
            </a:endParaRPr>
          </a:p>
          <a:p>
            <a:r>
              <a:rPr lang="zh-CN" altLang="en-US" sz="3200" smtClean="0">
                <a:solidFill>
                  <a:schemeClr val="hlink"/>
                </a:solidFill>
                <a:ea typeface="楷体_GB2312" panose="02010609030101010101" pitchFamily="49" charset="-122"/>
              </a:rPr>
              <a:t>①</a:t>
            </a:r>
            <a:r>
              <a:rPr lang="zh-CN" altLang="en-US" sz="3200" dirty="0">
                <a:solidFill>
                  <a:schemeClr val="hlink"/>
                </a:solidFill>
                <a:ea typeface="楷体_GB2312" panose="02010609030101010101" pitchFamily="49" charset="-122"/>
              </a:rPr>
              <a:t>呈现发作与缓解相交替的慢性病程</a:t>
            </a:r>
            <a:r>
              <a:rPr lang="zh-CN" altLang="en-US" sz="3200">
                <a:solidFill>
                  <a:schemeClr val="hlink"/>
                </a:solidFill>
                <a:ea typeface="楷体_GB2312" panose="02010609030101010101" pitchFamily="49" charset="-122"/>
              </a:rPr>
              <a:t>，</a:t>
            </a:r>
            <a:r>
              <a:rPr lang="zh-CN" altLang="en-US" sz="3200" smtClean="0">
                <a:solidFill>
                  <a:schemeClr val="hlink"/>
                </a:solidFill>
                <a:ea typeface="楷体_GB2312" panose="02010609030101010101" pitchFamily="49" charset="-122"/>
              </a:rPr>
              <a:t>逐渐</a:t>
            </a:r>
            <a:r>
              <a:rPr lang="zh-CN" altLang="en-US" sz="3200" dirty="0">
                <a:solidFill>
                  <a:schemeClr val="hlink"/>
                </a:solidFill>
                <a:ea typeface="楷体_GB2312" panose="02010609030101010101" pitchFamily="49" charset="-122"/>
              </a:rPr>
              <a:t>累及多个器官和系</a:t>
            </a:r>
            <a:r>
              <a:rPr lang="zh-CN" altLang="en-US" sz="3200">
                <a:solidFill>
                  <a:schemeClr val="hlink"/>
                </a:solidFill>
                <a:ea typeface="楷体_GB2312" panose="02010609030101010101" pitchFamily="49" charset="-122"/>
              </a:rPr>
              <a:t>统</a:t>
            </a:r>
            <a:r>
              <a:rPr lang="zh-CN" altLang="en-US" sz="3200" smtClean="0">
                <a:solidFill>
                  <a:schemeClr val="hlink"/>
                </a:solidFill>
                <a:ea typeface="楷体_GB2312" panose="02010609030101010101" pitchFamily="49" charset="-122"/>
              </a:rPr>
              <a:t>。</a:t>
            </a:r>
            <a:endParaRPr lang="zh-CN" altLang="en-US" sz="3200" dirty="0">
              <a:solidFill>
                <a:schemeClr val="hlink"/>
              </a:solidFill>
              <a:ea typeface="楷体_GB2312" panose="02010609030101010101" pitchFamily="49" charset="-122"/>
            </a:endParaRPr>
          </a:p>
          <a:p>
            <a:r>
              <a:rPr lang="zh-CN" altLang="en-US" sz="3200" dirty="0">
                <a:solidFill>
                  <a:schemeClr val="hlink"/>
                </a:solidFill>
                <a:ea typeface="楷体_GB2312" panose="02010609030101010101" pitchFamily="49" charset="-122"/>
              </a:rPr>
              <a:t>②同一疾病的临床表现个体差异</a:t>
            </a:r>
            <a:r>
              <a:rPr lang="zh-CN" altLang="en-US" sz="3200">
                <a:solidFill>
                  <a:schemeClr val="hlink"/>
                </a:solidFill>
                <a:ea typeface="楷体_GB2312" panose="02010609030101010101" pitchFamily="49" charset="-122"/>
              </a:rPr>
              <a:t>大</a:t>
            </a:r>
            <a:r>
              <a:rPr lang="zh-CN" altLang="en-US" sz="3200" smtClean="0">
                <a:solidFill>
                  <a:schemeClr val="hlink"/>
                </a:solidFill>
                <a:ea typeface="楷体_GB2312" panose="02010609030101010101" pitchFamily="49" charset="-122"/>
              </a:rPr>
              <a:t>。</a:t>
            </a:r>
            <a:endParaRPr lang="zh-CN" altLang="en-US" sz="3200" dirty="0">
              <a:solidFill>
                <a:schemeClr val="hlink"/>
              </a:solidFill>
              <a:ea typeface="楷体_GB2312" panose="02010609030101010101" pitchFamily="49" charset="-122"/>
            </a:endParaRPr>
          </a:p>
          <a:p>
            <a:r>
              <a:rPr lang="zh-CN" altLang="en-US" sz="3200" dirty="0">
                <a:solidFill>
                  <a:schemeClr val="hlink"/>
                </a:solidFill>
                <a:ea typeface="楷体_GB2312" panose="02010609030101010101" pitchFamily="49" charset="-122"/>
              </a:rPr>
              <a:t>③多有免疫学异常或生化改</a:t>
            </a:r>
            <a:r>
              <a:rPr lang="zh-CN" altLang="en-US" sz="3200">
                <a:solidFill>
                  <a:schemeClr val="hlink"/>
                </a:solidFill>
                <a:ea typeface="楷体_GB2312" panose="02010609030101010101" pitchFamily="49" charset="-122"/>
              </a:rPr>
              <a:t>变</a:t>
            </a:r>
            <a:r>
              <a:rPr lang="zh-CN" altLang="en-US" sz="3200" smtClean="0">
                <a:solidFill>
                  <a:schemeClr val="hlink"/>
                </a:solidFill>
                <a:ea typeface="楷体_GB2312" panose="02010609030101010101" pitchFamily="49" charset="-122"/>
              </a:rPr>
              <a:t>。</a:t>
            </a:r>
            <a:endParaRPr lang="zh-CN" altLang="en-US" sz="3200" dirty="0">
              <a:solidFill>
                <a:schemeClr val="hlink"/>
              </a:solidFill>
              <a:ea typeface="楷体_GB2312" panose="02010609030101010101" pitchFamily="49" charset="-122"/>
            </a:endParaRPr>
          </a:p>
          <a:p>
            <a:r>
              <a:rPr lang="zh-CN" altLang="en-US" sz="3200" dirty="0">
                <a:solidFill>
                  <a:schemeClr val="hlink"/>
                </a:solidFill>
                <a:ea typeface="楷体_GB2312" panose="02010609030101010101" pitchFamily="49" charset="-122"/>
              </a:rPr>
              <a:t>④治疗效果有较大的个体差</a:t>
            </a:r>
            <a:r>
              <a:rPr lang="zh-CN" altLang="en-US" sz="3200">
                <a:solidFill>
                  <a:schemeClr val="hlink"/>
                </a:solidFill>
                <a:ea typeface="楷体_GB2312" panose="02010609030101010101" pitchFamily="49" charset="-122"/>
              </a:rPr>
              <a:t>异</a:t>
            </a:r>
            <a:r>
              <a:rPr lang="zh-CN" altLang="en-US" sz="3200" smtClean="0">
                <a:solidFill>
                  <a:schemeClr val="hlink"/>
                </a:solidFill>
                <a:ea typeface="楷体_GB2312" panose="02010609030101010101" pitchFamily="49" charset="-122"/>
              </a:rPr>
              <a:t>。</a:t>
            </a:r>
            <a:endParaRPr lang="zh-CN" altLang="en-US" sz="3200" dirty="0">
              <a:solidFill>
                <a:schemeClr val="hlink"/>
              </a:solidFill>
              <a:ea typeface="楷体_GB2312" panose="02010609030101010101" pitchFamily="49" charset="-122"/>
            </a:endParaRPr>
          </a:p>
          <a:p>
            <a:r>
              <a:rPr lang="zh-CN" altLang="en-US" sz="3200" dirty="0">
                <a:solidFill>
                  <a:schemeClr val="hlink"/>
                </a:solidFill>
                <a:ea typeface="楷体_GB2312" panose="02010609030101010101" pitchFamily="49" charset="-122"/>
              </a:rPr>
              <a:t>⑤糖皮质激素治疗有一定反应。</a:t>
            </a:r>
            <a:endParaRPr lang="zh-CN" altLang="en-US" sz="3200" dirty="0">
              <a:solidFill>
                <a:schemeClr val="hlink"/>
              </a:solidFill>
              <a:ea typeface="楷体_GB2312" panose="02010609030101010101" pitchFamily="49" charset="-122"/>
            </a:endParaRPr>
          </a:p>
          <a:p>
            <a:endParaRPr lang="zh-CN" altLang="en-US" sz="3200" dirty="0">
              <a:solidFill>
                <a:schemeClr val="hlink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2049" y="2114550"/>
            <a:ext cx="7609840" cy="2308324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任务一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类风</a:t>
            </a:r>
            <a:r>
              <a:rPr lang="zh-CN" altLang="en-US" sz="7200" b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湿性关节炎 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2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3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5508</Words>
  <Application>WPS 演示</Application>
  <PresentationFormat>宽屏</PresentationFormat>
  <Paragraphs>487</Paragraphs>
  <Slides>45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45</vt:i4>
      </vt:variant>
    </vt:vector>
  </HeadingPairs>
  <TitlesOfParts>
    <vt:vector size="60" baseType="lpstr">
      <vt:lpstr>Arial</vt:lpstr>
      <vt:lpstr>宋体</vt:lpstr>
      <vt:lpstr>Wingdings</vt:lpstr>
      <vt:lpstr>黑体</vt:lpstr>
      <vt:lpstr>微软雅黑</vt:lpstr>
      <vt:lpstr>华文细黑</vt:lpstr>
      <vt:lpstr>字魂70号-灵悦黑体</vt:lpstr>
      <vt:lpstr>Segoe UI</vt:lpstr>
      <vt:lpstr>隶书</vt:lpstr>
      <vt:lpstr>楷体_GB2312</vt:lpstr>
      <vt:lpstr>Arial Unicode MS</vt:lpstr>
      <vt:lpstr>Tahoma</vt:lpstr>
      <vt:lpstr>Times New Roman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baby</dc:creator>
  <cp:lastModifiedBy>Administrator</cp:lastModifiedBy>
  <cp:revision>283</cp:revision>
  <dcterms:created xsi:type="dcterms:W3CDTF">2019-11-11T13:37:00Z</dcterms:created>
  <dcterms:modified xsi:type="dcterms:W3CDTF">2025-09-08T02:15:40Z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2052-12.1.0.22529</vt:lpwstr>
  </property>
  <property fmtid="{D5CDD505-2E9C-101B-9397-08002B2CF9AE}" pid="3" name="ICV">
    <vt:lpwstr>F47900CFCF14428F81F766D8B14004F0</vt:lpwstr>
  </property>
</Properties>
</file>